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87" r:id="rId2"/>
  </p:sldMasterIdLst>
  <p:notesMasterIdLst>
    <p:notesMasterId r:id="rId11"/>
  </p:notesMasterIdLst>
  <p:handoutMasterIdLst>
    <p:handoutMasterId r:id="rId12"/>
  </p:handoutMasterIdLst>
  <p:sldIdLst>
    <p:sldId id="2134804610" r:id="rId3"/>
    <p:sldId id="2134804729" r:id="rId4"/>
    <p:sldId id="2134804622" r:id="rId5"/>
    <p:sldId id="2134804726" r:id="rId6"/>
    <p:sldId id="2134804634" r:id="rId7"/>
    <p:sldId id="2134804727" r:id="rId8"/>
    <p:sldId id="2134804631" r:id="rId9"/>
    <p:sldId id="2134804720" r:id="rId10"/>
  </p:sldIdLst>
  <p:sldSz cx="12192000" cy="6858000"/>
  <p:notesSz cx="6858000" cy="9144000"/>
  <p:embeddedFontLst>
    <p:embeddedFont>
      <p:font typeface="Lato" panose="020F0502020204030203" pitchFamily="34" charset="0"/>
      <p:regular r:id="rId13"/>
      <p:bold r:id="rId14"/>
      <p:italic r:id="rId15"/>
      <p:boldItalic r:id="rId16"/>
    </p:embeddedFont>
    <p:embeddedFont>
      <p:font typeface="Lato Black" panose="020F0502020204030203" pitchFamily="34" charset="0"/>
      <p:bold r:id="rId17"/>
      <p:boldItalic r:id="rId18"/>
    </p:embeddedFont>
    <p:embeddedFont>
      <p:font typeface="Lato Heavy" panose="020B0604020202020204" charset="0"/>
      <p:bold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
          <p15:clr>
            <a:srgbClr val="A4A3A4"/>
          </p15:clr>
        </p15:guide>
        <p15:guide id="2" orient="horz" pos="1032">
          <p15:clr>
            <a:srgbClr val="A4A3A4"/>
          </p15:clr>
        </p15:guide>
        <p15:guide id="3" pos="3880">
          <p15:clr>
            <a:srgbClr val="A4A3A4"/>
          </p15:clr>
        </p15:guide>
        <p15:guide id="4" pos="729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C13F3D-02C8-E0FA-7396-6DB95D0446D2}" name="Jordan Fladell" initials="JF" userId="S::jordan.fladell@aprio.com::e7dd2cb5-f02b-4061-a2e7-c13b6ba4b33b" providerId="AD"/>
  <p188:author id="{48FB5061-43D9-0F83-DFC4-DCDF63A5E90C}" name="Kevin Claxon" initials="" userId="S::Kevin.Claxon@aprio.com::7b559209-43ba-40f8-8701-adff825f3084" providerId="AD"/>
  <p188:author id="{951DE0C2-9539-8A9C-6A32-8971F1D33097}" name="Kevin Claxon" initials="KC" userId="S::kevin.claxon@aprio.com::7b559209-43ba-40f8-8701-adff825f30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920"/>
    <a:srgbClr val="EBF0F1"/>
    <a:srgbClr val="F4F4F5"/>
    <a:srgbClr val="525252"/>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0BCBAF-1C96-4A86-AF0E-3787581EB7F7}">
  <a:tblStyle styleId="{A60BCBAF-1C96-4A86-AF0E-3787581EB7F7}" styleName="Table_0">
    <a:wholeTbl>
      <a:tcTxStyle b="off" i="off">
        <a:font>
          <a:latin typeface="Lato"/>
          <a:ea typeface="Lato"/>
          <a:cs typeface="Lat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EBE7"/>
          </a:solidFill>
        </a:fill>
      </a:tcStyle>
    </a:wholeTbl>
    <a:band1H>
      <a:tcTxStyle/>
      <a:tcStyle>
        <a:tcBdr/>
        <a:fill>
          <a:solidFill>
            <a:srgbClr val="FAD6CB"/>
          </a:solidFill>
        </a:fill>
      </a:tcStyle>
    </a:band1H>
    <a:band2H>
      <a:tcTxStyle/>
      <a:tcStyle>
        <a:tcBdr/>
      </a:tcStyle>
    </a:band2H>
    <a:band1V>
      <a:tcTxStyle/>
      <a:tcStyle>
        <a:tcBdr/>
        <a:fill>
          <a:solidFill>
            <a:srgbClr val="FAD6CB"/>
          </a:solidFill>
        </a:fill>
      </a:tcStyle>
    </a:band1V>
    <a:band2V>
      <a:tcTxStyle/>
      <a:tcStyle>
        <a:tcBdr/>
      </a:tcStyle>
    </a:band2V>
    <a:lastCol>
      <a:tcTxStyle b="on" i="off">
        <a:font>
          <a:latin typeface="Lato"/>
          <a:ea typeface="Lato"/>
          <a:cs typeface="Lato"/>
        </a:font>
        <a:schemeClr val="lt1"/>
      </a:tcTxStyle>
      <a:tcStyle>
        <a:tcBdr/>
        <a:fill>
          <a:solidFill>
            <a:schemeClr val="accent1"/>
          </a:solidFill>
        </a:fill>
      </a:tcStyle>
    </a:lastCol>
    <a:firstCol>
      <a:tcTxStyle b="on" i="off">
        <a:font>
          <a:latin typeface="Lato"/>
          <a:ea typeface="Lato"/>
          <a:cs typeface="Lato"/>
        </a:font>
        <a:schemeClr val="lt1"/>
      </a:tcTxStyle>
      <a:tcStyle>
        <a:tcBdr/>
        <a:fill>
          <a:solidFill>
            <a:schemeClr val="accent1"/>
          </a:solidFill>
        </a:fill>
      </a:tcStyle>
    </a:firstCol>
    <a:lastRow>
      <a:tcTxStyle b="on" i="off">
        <a:font>
          <a:latin typeface="Lato"/>
          <a:ea typeface="Lato"/>
          <a:cs typeface="Lat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Lato"/>
          <a:ea typeface="Lato"/>
          <a:cs typeface="Lat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9152319-7921-46B7-B0D6-4AAC0773CB5B}" styleName="Table_1">
    <a:wholeTbl>
      <a:tcTxStyle b="off" i="off">
        <a:font>
          <a:latin typeface="Lato"/>
          <a:ea typeface="Lato"/>
          <a:cs typeface="Lato"/>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BEDEE"/>
          </a:solidFill>
        </a:fill>
      </a:tcStyle>
    </a:band1H>
    <a:band2H>
      <a:tcTxStyle/>
      <a:tcStyle>
        <a:tcBdr/>
      </a:tcStyle>
    </a:band2H>
    <a:band1V>
      <a:tcTxStyle/>
      <a:tcStyle>
        <a:tcBdr/>
        <a:fill>
          <a:solidFill>
            <a:srgbClr val="EBEDEE"/>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Lato"/>
          <a:ea typeface="Lato"/>
          <a:cs typeface="Lato"/>
        </a:font>
        <a:schemeClr val="lt1"/>
      </a:tcTxStyle>
      <a:tcStyle>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6283" autoAdjust="0"/>
  </p:normalViewPr>
  <p:slideViewPr>
    <p:cSldViewPr snapToGrid="0">
      <p:cViewPr varScale="1">
        <p:scale>
          <a:sx n="98" d="100"/>
          <a:sy n="98" d="100"/>
        </p:scale>
        <p:origin x="1398" y="312"/>
      </p:cViewPr>
      <p:guideLst>
        <p:guide pos="384"/>
        <p:guide orient="horz" pos="1032"/>
        <p:guide pos="3880"/>
        <p:guide pos="729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 Cho" userId="25fe9df1-66c1-44bf-be07-3bc72642e35d" providerId="ADAL" clId="{F030FEFE-4FB2-42B7-9151-563F7782842E}"/>
    <pc:docChg chg="custSel modSld sldOrd">
      <pc:chgData name="Jay Cho" userId="25fe9df1-66c1-44bf-be07-3bc72642e35d" providerId="ADAL" clId="{F030FEFE-4FB2-42B7-9151-563F7782842E}" dt="2025-09-09T02:43:53.402" v="9"/>
      <pc:docMkLst>
        <pc:docMk/>
      </pc:docMkLst>
      <pc:sldChg chg="delSp mod">
        <pc:chgData name="Jay Cho" userId="25fe9df1-66c1-44bf-be07-3bc72642e35d" providerId="ADAL" clId="{F030FEFE-4FB2-42B7-9151-563F7782842E}" dt="2025-09-09T02:43:07.582" v="1" actId="478"/>
        <pc:sldMkLst>
          <pc:docMk/>
          <pc:sldMk cId="1269620642" sldId="2134804622"/>
        </pc:sldMkLst>
        <pc:spChg chg="del">
          <ac:chgData name="Jay Cho" userId="25fe9df1-66c1-44bf-be07-3bc72642e35d" providerId="ADAL" clId="{F030FEFE-4FB2-42B7-9151-563F7782842E}" dt="2025-09-09T02:43:07.582" v="1" actId="478"/>
          <ac:spMkLst>
            <pc:docMk/>
            <pc:sldMk cId="1269620642" sldId="2134804622"/>
            <ac:spMk id="6" creationId="{5F289069-DB7C-CB69-1D10-2E714BFD8D8B}"/>
          </ac:spMkLst>
        </pc:spChg>
      </pc:sldChg>
      <pc:sldChg chg="delSp mod">
        <pc:chgData name="Jay Cho" userId="25fe9df1-66c1-44bf-be07-3bc72642e35d" providerId="ADAL" clId="{F030FEFE-4FB2-42B7-9151-563F7782842E}" dt="2025-09-09T02:43:17.706" v="5" actId="478"/>
        <pc:sldMkLst>
          <pc:docMk/>
          <pc:sldMk cId="3395085461" sldId="2134804631"/>
        </pc:sldMkLst>
        <pc:spChg chg="del">
          <ac:chgData name="Jay Cho" userId="25fe9df1-66c1-44bf-be07-3bc72642e35d" providerId="ADAL" clId="{F030FEFE-4FB2-42B7-9151-563F7782842E}" dt="2025-09-09T02:43:17.706" v="5" actId="478"/>
          <ac:spMkLst>
            <pc:docMk/>
            <pc:sldMk cId="3395085461" sldId="2134804631"/>
            <ac:spMk id="5" creationId="{9696C416-3F7B-C63E-5156-4AF3309A65B7}"/>
          </ac:spMkLst>
        </pc:spChg>
      </pc:sldChg>
      <pc:sldChg chg="delSp mod">
        <pc:chgData name="Jay Cho" userId="25fe9df1-66c1-44bf-be07-3bc72642e35d" providerId="ADAL" clId="{F030FEFE-4FB2-42B7-9151-563F7782842E}" dt="2025-09-09T02:43:13.118" v="3" actId="478"/>
        <pc:sldMkLst>
          <pc:docMk/>
          <pc:sldMk cId="271162478" sldId="2134804634"/>
        </pc:sldMkLst>
        <pc:spChg chg="del">
          <ac:chgData name="Jay Cho" userId="25fe9df1-66c1-44bf-be07-3bc72642e35d" providerId="ADAL" clId="{F030FEFE-4FB2-42B7-9151-563F7782842E}" dt="2025-09-09T02:43:13.118" v="3" actId="478"/>
          <ac:spMkLst>
            <pc:docMk/>
            <pc:sldMk cId="271162478" sldId="2134804634"/>
            <ac:spMk id="5" creationId="{61036084-6087-BF98-2BA7-9ED4F7EE455D}"/>
          </ac:spMkLst>
        </pc:spChg>
      </pc:sldChg>
      <pc:sldChg chg="ord">
        <pc:chgData name="Jay Cho" userId="25fe9df1-66c1-44bf-be07-3bc72642e35d" providerId="ADAL" clId="{F030FEFE-4FB2-42B7-9151-563F7782842E}" dt="2025-09-09T02:43:53.402" v="9"/>
        <pc:sldMkLst>
          <pc:docMk/>
          <pc:sldMk cId="3214446282" sldId="2134804720"/>
        </pc:sldMkLst>
      </pc:sldChg>
      <pc:sldChg chg="delSp mod">
        <pc:chgData name="Jay Cho" userId="25fe9df1-66c1-44bf-be07-3bc72642e35d" providerId="ADAL" clId="{F030FEFE-4FB2-42B7-9151-563F7782842E}" dt="2025-09-09T02:43:10.403" v="2" actId="478"/>
        <pc:sldMkLst>
          <pc:docMk/>
          <pc:sldMk cId="3059600213" sldId="2134804726"/>
        </pc:sldMkLst>
        <pc:spChg chg="del">
          <ac:chgData name="Jay Cho" userId="25fe9df1-66c1-44bf-be07-3bc72642e35d" providerId="ADAL" clId="{F030FEFE-4FB2-42B7-9151-563F7782842E}" dt="2025-09-09T02:43:10.403" v="2" actId="478"/>
          <ac:spMkLst>
            <pc:docMk/>
            <pc:sldMk cId="3059600213" sldId="2134804726"/>
            <ac:spMk id="3" creationId="{CACAB1B4-E7FB-8D87-53B4-FEC8874597D4}"/>
          </ac:spMkLst>
        </pc:spChg>
      </pc:sldChg>
      <pc:sldChg chg="delSp mod">
        <pc:chgData name="Jay Cho" userId="25fe9df1-66c1-44bf-be07-3bc72642e35d" providerId="ADAL" clId="{F030FEFE-4FB2-42B7-9151-563F7782842E}" dt="2025-09-09T02:43:15.114" v="4" actId="478"/>
        <pc:sldMkLst>
          <pc:docMk/>
          <pc:sldMk cId="2084526374" sldId="2134804727"/>
        </pc:sldMkLst>
        <pc:spChg chg="del">
          <ac:chgData name="Jay Cho" userId="25fe9df1-66c1-44bf-be07-3bc72642e35d" providerId="ADAL" clId="{F030FEFE-4FB2-42B7-9151-563F7782842E}" dt="2025-09-09T02:43:15.114" v="4" actId="478"/>
          <ac:spMkLst>
            <pc:docMk/>
            <pc:sldMk cId="2084526374" sldId="2134804727"/>
            <ac:spMk id="5" creationId="{86EA5F04-5998-E232-8C44-F25F5ABDD520}"/>
          </ac:spMkLst>
        </pc:spChg>
      </pc:sldChg>
      <pc:sldChg chg="delSp mod">
        <pc:chgData name="Jay Cho" userId="25fe9df1-66c1-44bf-be07-3bc72642e35d" providerId="ADAL" clId="{F030FEFE-4FB2-42B7-9151-563F7782842E}" dt="2025-09-09T02:43:04.847" v="0" actId="478"/>
        <pc:sldMkLst>
          <pc:docMk/>
          <pc:sldMk cId="669359757" sldId="2134804729"/>
        </pc:sldMkLst>
        <pc:spChg chg="del">
          <ac:chgData name="Jay Cho" userId="25fe9df1-66c1-44bf-be07-3bc72642e35d" providerId="ADAL" clId="{F030FEFE-4FB2-42B7-9151-563F7782842E}" dt="2025-09-09T02:43:04.847" v="0" actId="478"/>
          <ac:spMkLst>
            <pc:docMk/>
            <pc:sldMk cId="669359757" sldId="2134804729"/>
            <ac:spMk id="5" creationId="{26BD5B86-15A5-18E6-ECE7-B2233093B5C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9FDEC0-AC90-AEBC-D01E-AEEAF0CE0F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C316929-4D9F-E390-046D-7B888D729E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3C2CFC-C518-4514-972C-561F80681858}" type="datetimeFigureOut">
              <a:rPr lang="en-US" smtClean="0"/>
              <a:t>9/8/2025</a:t>
            </a:fld>
            <a:endParaRPr lang="en-US" dirty="0"/>
          </a:p>
        </p:txBody>
      </p:sp>
      <p:sp>
        <p:nvSpPr>
          <p:cNvPr id="4" name="Footer Placeholder 3">
            <a:extLst>
              <a:ext uri="{FF2B5EF4-FFF2-40B4-BE49-F238E27FC236}">
                <a16:creationId xmlns:a16="http://schemas.microsoft.com/office/drawing/2014/main" id="{57DF61A0-9E30-3637-1FC8-A4B378A17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DE9DFE-6FEE-CF45-465A-287DAAE144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1F5FE7-0E2E-4C74-9CEA-B817E985EFFD}" type="slidenum">
              <a:rPr lang="en-US" smtClean="0"/>
              <a:t>‹#›</a:t>
            </a:fld>
            <a:endParaRPr lang="en-US" dirty="0"/>
          </a:p>
        </p:txBody>
      </p:sp>
    </p:spTree>
    <p:extLst>
      <p:ext uri="{BB962C8B-B14F-4D97-AF65-F5344CB8AC3E}">
        <p14:creationId xmlns:p14="http://schemas.microsoft.com/office/powerpoint/2010/main" val="3757344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094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6C5B4-F8E4-3D54-265B-236DA36FF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AF8F5-27A2-E392-7596-6962792EC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08B1A-30FA-38D4-FFA7-74B006E0FC8B}"/>
              </a:ext>
            </a:extLst>
          </p:cNvPr>
          <p:cNvSpPr>
            <a:spLocks noGrp="1"/>
          </p:cNvSpPr>
          <p:nvPr>
            <p:ph type="body" idx="1"/>
          </p:nvPr>
        </p:nvSpPr>
        <p:spPr/>
        <p:txBody>
          <a:bodyPr/>
          <a:lstStyle/>
          <a:p>
            <a:endParaRPr lang="en-US" b="0" i="0" dirty="0">
              <a:solidFill>
                <a:srgbClr val="1F1F1F"/>
              </a:solidFill>
              <a:effectLst/>
              <a:latin typeface="Google Sans"/>
            </a:endParaRPr>
          </a:p>
        </p:txBody>
      </p:sp>
      <p:sp>
        <p:nvSpPr>
          <p:cNvPr id="4" name="Slide Number Placeholder 3">
            <a:extLst>
              <a:ext uri="{FF2B5EF4-FFF2-40B4-BE49-F238E27FC236}">
                <a16:creationId xmlns:a16="http://schemas.microsoft.com/office/drawing/2014/main" id="{AE33D703-535C-693E-8CB4-3C1C031136A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23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7404-EC91-B601-4F05-1F91CA77D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6D958-FAB9-83C1-7D09-CDE5B78AC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4A6C5-99E5-FDB9-9950-1A1B7474C7F8}"/>
              </a:ext>
            </a:extLst>
          </p:cNvPr>
          <p:cNvSpPr>
            <a:spLocks noGrp="1"/>
          </p:cNvSpPr>
          <p:nvPr>
            <p:ph type="body" idx="1"/>
          </p:nvPr>
        </p:nvSpPr>
        <p:spPr/>
        <p:txBody>
          <a:bodyPr/>
          <a:lstStyle/>
          <a:p>
            <a:endParaRPr lang="en-US" b="0" i="0" dirty="0">
              <a:solidFill>
                <a:srgbClr val="1F1F1F"/>
              </a:solidFill>
              <a:effectLst/>
              <a:latin typeface="Google Sans"/>
            </a:endParaRPr>
          </a:p>
        </p:txBody>
      </p:sp>
      <p:sp>
        <p:nvSpPr>
          <p:cNvPr id="4" name="Slide Number Placeholder 3">
            <a:extLst>
              <a:ext uri="{FF2B5EF4-FFF2-40B4-BE49-F238E27FC236}">
                <a16:creationId xmlns:a16="http://schemas.microsoft.com/office/drawing/2014/main" id="{B4000863-F7C4-3CBF-B8FE-E3E7970D9C7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026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0E8AC-3BA9-414B-2977-453DD5416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B5DA9-CAA0-E7AE-4E0C-9B5DBB471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7484C-79C1-7B31-086F-6C6A93C6D57E}"/>
              </a:ext>
            </a:extLst>
          </p:cNvPr>
          <p:cNvSpPr>
            <a:spLocks noGrp="1"/>
          </p:cNvSpPr>
          <p:nvPr>
            <p:ph type="body" idx="1"/>
          </p:nvPr>
        </p:nvSpPr>
        <p:spPr/>
        <p:txBody>
          <a:bodyPr/>
          <a:lstStyle/>
          <a:p>
            <a:endParaRPr lang="en-US" b="0" i="0" dirty="0">
              <a:solidFill>
                <a:srgbClr val="1F1F1F"/>
              </a:solidFill>
              <a:effectLst/>
              <a:latin typeface="Google Sans"/>
            </a:endParaRPr>
          </a:p>
        </p:txBody>
      </p:sp>
      <p:sp>
        <p:nvSpPr>
          <p:cNvPr id="4" name="Slide Number Placeholder 3">
            <a:extLst>
              <a:ext uri="{FF2B5EF4-FFF2-40B4-BE49-F238E27FC236}">
                <a16:creationId xmlns:a16="http://schemas.microsoft.com/office/drawing/2014/main" id="{BC665441-AA98-5B9A-0D58-4713CDB45A3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616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BFD3C0D-222B-454A-AB53-6CDB39A2882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146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ABFD-60B0-983E-ADD2-F3A5B6769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9B285-1A92-7ED1-0C22-CD09381B6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4756C-F839-D78A-0C5D-E5A4AB5DB8E2}"/>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180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4D43F3EC-60DF-FFBA-4538-0E7087645E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C2657-FE92-4695-A354-4AFD08AAF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95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5"/>
          <p:cNvSpPr>
            <a:spLocks noGrp="1"/>
          </p:cNvSpPr>
          <p:nvPr>
            <p:ph type="sldNum" idx="12"/>
          </p:nvPr>
        </p:nvSpPr>
        <p:spPr>
          <a:xfrm>
            <a:off x="11649705" y="363912"/>
            <a:ext cx="357207" cy="365126"/>
          </a:xfrm>
          <a:prstGeom prst="ellipse">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dirty="0"/>
          </a:p>
        </p:txBody>
      </p:sp>
      <p:sp>
        <p:nvSpPr>
          <p:cNvPr id="31" name="Google Shape;31;p5"/>
          <p:cNvSpPr txBox="1">
            <a:spLocks noGrp="1"/>
          </p:cNvSpPr>
          <p:nvPr>
            <p:ph type="ftr" idx="11"/>
          </p:nvPr>
        </p:nvSpPr>
        <p:spPr>
          <a:xfrm>
            <a:off x="555084" y="6421120"/>
            <a:ext cx="1731442" cy="43688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i="0">
                <a:solidFill>
                  <a:schemeClr val="dk1"/>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Column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3" y="1820174"/>
            <a:ext cx="5250494" cy="4346330"/>
          </a:xfrm>
        </p:spPr>
        <p:txBody>
          <a:bodyPr/>
          <a:lstStyle>
            <a:lvl1pPr marL="0" indent="0">
              <a:lnSpc>
                <a:spcPct val="120000"/>
              </a:lnSpc>
              <a:spcBef>
                <a:spcPts val="0"/>
              </a:spcBef>
              <a:spcAft>
                <a:spcPts val="600"/>
              </a:spcAft>
              <a:buNone/>
              <a:defRPr sz="2400">
                <a:solidFill>
                  <a:schemeClr val="accent1"/>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ECC72025-667C-454A-8422-FF6ADA473F29}"/>
              </a:ext>
            </a:extLst>
          </p:cNvPr>
          <p:cNvSpPr>
            <a:spLocks noGrp="1"/>
          </p:cNvSpPr>
          <p:nvPr>
            <p:ph idx="13" hasCustomPrompt="1"/>
          </p:nvPr>
        </p:nvSpPr>
        <p:spPr>
          <a:xfrm>
            <a:off x="6386423" y="1820174"/>
            <a:ext cx="5250494" cy="4346330"/>
          </a:xfrm>
        </p:spPr>
        <p:txBody>
          <a:bodyPr/>
          <a:lstStyle>
            <a:lvl1pPr marL="0" indent="0">
              <a:lnSpc>
                <a:spcPct val="120000"/>
              </a:lnSpc>
              <a:spcBef>
                <a:spcPts val="0"/>
              </a:spcBef>
              <a:spcAft>
                <a:spcPts val="600"/>
              </a:spcAft>
              <a:buNone/>
              <a:defRPr sz="2400">
                <a:solidFill>
                  <a:schemeClr val="accent1"/>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B15A2F35-5D10-7745-8D2F-A98593D52AEA}"/>
              </a:ext>
            </a:extLst>
          </p:cNvPr>
          <p:cNvSpPr>
            <a:spLocks noGrp="1"/>
          </p:cNvSpPr>
          <p:nvPr>
            <p:ph type="sldNum" sz="quarter" idx="4"/>
          </p:nvPr>
        </p:nvSpPr>
        <p:spPr>
          <a:xfrm>
            <a:off x="133659" y="6456326"/>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3506675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0">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69E9B52-412A-9548-99A8-F51405C8117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3817154360"/>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72EADBF-6BA1-CC46-A9F1-1AD9DDE6CD53}"/>
              </a:ext>
            </a:extLst>
          </p:cNvPr>
          <p:cNvSpPr>
            <a:spLocks noGrp="1"/>
          </p:cNvSpPr>
          <p:nvPr>
            <p:ph type="ftr" sz="quarter" idx="3"/>
          </p:nvPr>
        </p:nvSpPr>
        <p:spPr>
          <a:xfrm>
            <a:off x="555084" y="6421120"/>
            <a:ext cx="1731442" cy="436880"/>
          </a:xfrm>
          <a:prstGeom prst="rect">
            <a:avLst/>
          </a:prstGeom>
        </p:spPr>
        <p:txBody>
          <a:bodyPr vert="horz" lIns="91440" tIns="45720" rIns="91440" bIns="45720" rtlCol="0" anchor="ctr"/>
          <a:lstStyle>
            <a:lvl1pPr algn="l">
              <a:defRPr sz="1000" i="0">
                <a:solidFill>
                  <a:schemeClr val="tx1"/>
                </a:solidFill>
                <a:latin typeface="+mn-lt"/>
              </a:defRPr>
            </a:lvl1pPr>
          </a:lstStyle>
          <a:p>
            <a:endParaRPr lang="en-US" dirty="0"/>
          </a:p>
        </p:txBody>
      </p:sp>
      <p:sp>
        <p:nvSpPr>
          <p:cNvPr id="3" name="Slide Number Placeholder 5">
            <a:extLst>
              <a:ext uri="{FF2B5EF4-FFF2-40B4-BE49-F238E27FC236}">
                <a16:creationId xmlns:a16="http://schemas.microsoft.com/office/drawing/2014/main" id="{5DE4A567-522A-8B4F-82CE-E4C8E415A480}"/>
              </a:ext>
            </a:extLst>
          </p:cNvPr>
          <p:cNvSpPr>
            <a:spLocks noGrp="1"/>
          </p:cNvSpPr>
          <p:nvPr>
            <p:ph type="sldNum" sz="quarter" idx="4"/>
          </p:nvPr>
        </p:nvSpPr>
        <p:spPr>
          <a:xfrm>
            <a:off x="133659" y="6456326"/>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649757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4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1AAEC87-6A77-4DA0-9521-2E8AE4A3F171}"/>
              </a:ext>
            </a:extLst>
          </p:cNvPr>
          <p:cNvSpPr>
            <a:spLocks noGrp="1"/>
          </p:cNvSpPr>
          <p:nvPr>
            <p:ph type="pic" sz="quarter" idx="26"/>
          </p:nvPr>
        </p:nvSpPr>
        <p:spPr>
          <a:xfrm>
            <a:off x="3833913" y="246843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dirty="0"/>
              <a:t>Click icon to add picture</a:t>
            </a:r>
          </a:p>
        </p:txBody>
      </p:sp>
      <p:sp>
        <p:nvSpPr>
          <p:cNvPr id="16" name="Picture Placeholder 15">
            <a:extLst>
              <a:ext uri="{FF2B5EF4-FFF2-40B4-BE49-F238E27FC236}">
                <a16:creationId xmlns:a16="http://schemas.microsoft.com/office/drawing/2014/main" id="{FE89E479-C3EF-4B41-A032-1FE959D39FDF}"/>
              </a:ext>
            </a:extLst>
          </p:cNvPr>
          <p:cNvSpPr>
            <a:spLocks noGrp="1"/>
          </p:cNvSpPr>
          <p:nvPr>
            <p:ph type="pic" sz="quarter" idx="27"/>
          </p:nvPr>
        </p:nvSpPr>
        <p:spPr>
          <a:xfrm>
            <a:off x="6420231" y="246425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dirty="0"/>
              <a:t>Click icon to add picture</a:t>
            </a:r>
          </a:p>
        </p:txBody>
      </p:sp>
      <p:sp>
        <p:nvSpPr>
          <p:cNvPr id="17" name="Picture Placeholder 16">
            <a:extLst>
              <a:ext uri="{FF2B5EF4-FFF2-40B4-BE49-F238E27FC236}">
                <a16:creationId xmlns:a16="http://schemas.microsoft.com/office/drawing/2014/main" id="{C139CD5D-D7C2-4562-8B0C-FA4F373A1EBB}"/>
              </a:ext>
            </a:extLst>
          </p:cNvPr>
          <p:cNvSpPr>
            <a:spLocks noGrp="1"/>
          </p:cNvSpPr>
          <p:nvPr>
            <p:ph type="pic" sz="quarter" idx="28"/>
          </p:nvPr>
        </p:nvSpPr>
        <p:spPr>
          <a:xfrm>
            <a:off x="9006549" y="246007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dirty="0"/>
              <a:t>Click icon to add picture</a:t>
            </a:r>
          </a:p>
        </p:txBody>
      </p:sp>
      <p:sp>
        <p:nvSpPr>
          <p:cNvPr id="14" name="Picture Placeholder 13">
            <a:extLst>
              <a:ext uri="{FF2B5EF4-FFF2-40B4-BE49-F238E27FC236}">
                <a16:creationId xmlns:a16="http://schemas.microsoft.com/office/drawing/2014/main" id="{9F6ECB1D-F7F5-4AE3-B45D-FFAA8D3C1D4B}"/>
              </a:ext>
            </a:extLst>
          </p:cNvPr>
          <p:cNvSpPr>
            <a:spLocks noGrp="1"/>
          </p:cNvSpPr>
          <p:nvPr>
            <p:ph type="pic" sz="quarter" idx="20"/>
          </p:nvPr>
        </p:nvSpPr>
        <p:spPr>
          <a:xfrm>
            <a:off x="1247595" y="247261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r>
              <a:rPr lang="en-US" dirty="0"/>
              <a:t>Click icon to add picture</a:t>
            </a:r>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8D807171-0AA6-1B46-AB2A-F11A7FDCF22B}"/>
              </a:ext>
            </a:extLst>
          </p:cNvPr>
          <p:cNvSpPr>
            <a:spLocks noGrp="1"/>
          </p:cNvSpPr>
          <p:nvPr>
            <p:ph type="title"/>
          </p:nvPr>
        </p:nvSpPr>
        <p:spPr>
          <a:xfrm>
            <a:off x="838200" y="365125"/>
            <a:ext cx="10515600" cy="1325563"/>
          </a:xfrm>
          <a:prstGeom prst="rect">
            <a:avLst/>
          </a:prstGeom>
        </p:spPr>
        <p:txBody>
          <a:bodyPr anchor="ctr"/>
          <a:lstStyle>
            <a:lvl1pPr>
              <a:defRPr sz="4000">
                <a:solidFill>
                  <a:schemeClr val="bg2">
                    <a:lumMod val="25000"/>
                  </a:schemeClr>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777B04F4-661D-2069-964B-3843BAD0E5C4}"/>
              </a:ext>
            </a:extLst>
          </p:cNvPr>
          <p:cNvSpPr>
            <a:spLocks noGrp="1"/>
          </p:cNvSpPr>
          <p:nvPr>
            <p:ph type="sldNum" sz="quarter" idx="4"/>
          </p:nvPr>
        </p:nvSpPr>
        <p:spPr>
          <a:xfrm>
            <a:off x="64217" y="6484188"/>
            <a:ext cx="357207" cy="365126"/>
          </a:xfrm>
          <a:prstGeom prst="ellipse">
            <a:avLst/>
          </a:prstGeom>
          <a:noFill/>
          <a:ln>
            <a:noFill/>
          </a:ln>
        </p:spPr>
        <p:txBody>
          <a:bodyPr vert="horz" lIns="0" tIns="0" rIns="0" bIns="0" rtlCol="0" anchor="ctr"/>
          <a:lstStyle>
            <a:lvl1pPr algn="ctr">
              <a:defRPr sz="1000">
                <a:solidFill>
                  <a:schemeClr val="tx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3433804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62"/>
        <p:cNvGrpSpPr/>
        <p:nvPr/>
      </p:nvGrpSpPr>
      <p:grpSpPr>
        <a:xfrm>
          <a:off x="0" y="0"/>
          <a:ext cx="0" cy="0"/>
          <a:chOff x="0" y="0"/>
          <a:chExt cx="0" cy="0"/>
        </a:xfrm>
      </p:grpSpPr>
      <p:sp>
        <p:nvSpPr>
          <p:cNvPr id="163" name="Google Shape;163;p34"/>
          <p:cNvSpPr>
            <a:spLocks noGrp="1"/>
          </p:cNvSpPr>
          <p:nvPr>
            <p:ph type="pic" idx="2"/>
          </p:nvPr>
        </p:nvSpPr>
        <p:spPr>
          <a:xfrm>
            <a:off x="3372436" y="4107347"/>
            <a:ext cx="2722390" cy="2028489"/>
          </a:xfrm>
          <a:prstGeom prst="rect">
            <a:avLst/>
          </a:prstGeom>
          <a:solidFill>
            <a:srgbClr val="F2F2F2"/>
          </a:solidFill>
          <a:ln>
            <a:noFill/>
          </a:ln>
        </p:spPr>
      </p:sp>
      <p:sp>
        <p:nvSpPr>
          <p:cNvPr id="164" name="Google Shape;164;p34"/>
          <p:cNvSpPr>
            <a:spLocks noGrp="1"/>
          </p:cNvSpPr>
          <p:nvPr>
            <p:ph type="pic" idx="3"/>
          </p:nvPr>
        </p:nvSpPr>
        <p:spPr>
          <a:xfrm>
            <a:off x="8821910" y="4107347"/>
            <a:ext cx="2722390" cy="2028489"/>
          </a:xfrm>
          <a:prstGeom prst="rect">
            <a:avLst/>
          </a:prstGeom>
          <a:solidFill>
            <a:srgbClr val="F2F2F2"/>
          </a:solidFill>
          <a:ln>
            <a:noFill/>
          </a:ln>
        </p:spPr>
      </p:sp>
      <p:sp>
        <p:nvSpPr>
          <p:cNvPr id="165" name="Google Shape;165;p34"/>
          <p:cNvSpPr>
            <a:spLocks noGrp="1"/>
          </p:cNvSpPr>
          <p:nvPr>
            <p:ph type="pic" idx="4"/>
          </p:nvPr>
        </p:nvSpPr>
        <p:spPr>
          <a:xfrm>
            <a:off x="6097173" y="2078858"/>
            <a:ext cx="2722390" cy="2028489"/>
          </a:xfrm>
          <a:prstGeom prst="rect">
            <a:avLst/>
          </a:prstGeom>
          <a:solidFill>
            <a:srgbClr val="F2F2F2"/>
          </a:solidFill>
          <a:ln>
            <a:noFill/>
          </a:ln>
        </p:spPr>
      </p:sp>
      <p:sp>
        <p:nvSpPr>
          <p:cNvPr id="166" name="Google Shape;166;p34"/>
          <p:cNvSpPr>
            <a:spLocks noGrp="1"/>
          </p:cNvSpPr>
          <p:nvPr>
            <p:ph type="pic" idx="5"/>
          </p:nvPr>
        </p:nvSpPr>
        <p:spPr>
          <a:xfrm>
            <a:off x="647701" y="2078858"/>
            <a:ext cx="2722390" cy="2028489"/>
          </a:xfrm>
          <a:prstGeom prst="rect">
            <a:avLst/>
          </a:prstGeom>
          <a:solidFill>
            <a:srgbClr val="F2F2F2"/>
          </a:solidFill>
          <a:ln>
            <a:noFill/>
          </a:ln>
        </p:spPr>
      </p:sp>
      <p:sp>
        <p:nvSpPr>
          <p:cNvPr id="167" name="Google Shape;167;p34"/>
          <p:cNvSpPr>
            <a:spLocks noGrp="1"/>
          </p:cNvSpPr>
          <p:nvPr>
            <p:ph type="sldNum" idx="12"/>
          </p:nvPr>
        </p:nvSpPr>
        <p:spPr>
          <a:xfrm>
            <a:off x="11471035" y="372478"/>
            <a:ext cx="803718" cy="365126"/>
          </a:xfrm>
          <a:prstGeom prst="ellipse">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dirty="0"/>
          </a:p>
        </p:txBody>
      </p:sp>
      <p:sp>
        <p:nvSpPr>
          <p:cNvPr id="168" name="Google Shape;168;p34"/>
          <p:cNvSpPr txBox="1">
            <a:spLocks noGrp="1"/>
          </p:cNvSpPr>
          <p:nvPr>
            <p:ph type="ftr" idx="11"/>
          </p:nvPr>
        </p:nvSpPr>
        <p:spPr>
          <a:xfrm>
            <a:off x="555084" y="6441458"/>
            <a:ext cx="173144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i="0">
                <a:solidFill>
                  <a:schemeClr val="dk1"/>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169"/>
        <p:cNvGrpSpPr/>
        <p:nvPr/>
      </p:nvGrpSpPr>
      <p:grpSpPr>
        <a:xfrm>
          <a:off x="0" y="0"/>
          <a:ext cx="0" cy="0"/>
          <a:chOff x="0" y="0"/>
          <a:chExt cx="0" cy="0"/>
        </a:xfrm>
      </p:grpSpPr>
      <p:sp>
        <p:nvSpPr>
          <p:cNvPr id="170" name="Google Shape;170;p35"/>
          <p:cNvSpPr>
            <a:spLocks noGrp="1"/>
          </p:cNvSpPr>
          <p:nvPr>
            <p:ph type="pic" idx="2"/>
          </p:nvPr>
        </p:nvSpPr>
        <p:spPr>
          <a:xfrm>
            <a:off x="3628811" y="2287554"/>
            <a:ext cx="2147283" cy="2298980"/>
          </a:xfrm>
          <a:prstGeom prst="rect">
            <a:avLst/>
          </a:prstGeom>
          <a:solidFill>
            <a:srgbClr val="F2F2F2"/>
          </a:solidFill>
          <a:ln>
            <a:noFill/>
          </a:ln>
        </p:spPr>
      </p:sp>
      <p:sp>
        <p:nvSpPr>
          <p:cNvPr id="171" name="Google Shape;171;p35"/>
          <p:cNvSpPr>
            <a:spLocks noGrp="1"/>
          </p:cNvSpPr>
          <p:nvPr>
            <p:ph type="pic" idx="3"/>
          </p:nvPr>
        </p:nvSpPr>
        <p:spPr>
          <a:xfrm>
            <a:off x="6415907" y="2287554"/>
            <a:ext cx="2147283" cy="2298980"/>
          </a:xfrm>
          <a:prstGeom prst="rect">
            <a:avLst/>
          </a:prstGeom>
          <a:solidFill>
            <a:srgbClr val="F2F2F2"/>
          </a:solidFill>
          <a:ln>
            <a:noFill/>
          </a:ln>
        </p:spPr>
      </p:sp>
      <p:sp>
        <p:nvSpPr>
          <p:cNvPr id="172" name="Google Shape;172;p35"/>
          <p:cNvSpPr>
            <a:spLocks noGrp="1"/>
          </p:cNvSpPr>
          <p:nvPr>
            <p:ph type="pic" idx="4"/>
          </p:nvPr>
        </p:nvSpPr>
        <p:spPr>
          <a:xfrm>
            <a:off x="9203003" y="2287554"/>
            <a:ext cx="2147283" cy="2298980"/>
          </a:xfrm>
          <a:prstGeom prst="rect">
            <a:avLst/>
          </a:prstGeom>
          <a:solidFill>
            <a:srgbClr val="F2F2F2"/>
          </a:solidFill>
          <a:ln>
            <a:noFill/>
          </a:ln>
        </p:spPr>
      </p:sp>
      <p:sp>
        <p:nvSpPr>
          <p:cNvPr id="173" name="Google Shape;173;p35"/>
          <p:cNvSpPr>
            <a:spLocks noGrp="1"/>
          </p:cNvSpPr>
          <p:nvPr>
            <p:ph type="pic" idx="5"/>
          </p:nvPr>
        </p:nvSpPr>
        <p:spPr>
          <a:xfrm>
            <a:off x="841715" y="2287554"/>
            <a:ext cx="2147283" cy="2298980"/>
          </a:xfrm>
          <a:prstGeom prst="rect">
            <a:avLst/>
          </a:prstGeom>
          <a:solidFill>
            <a:srgbClr val="F2F2F2"/>
          </a:solidFill>
          <a:ln>
            <a:noFill/>
          </a:ln>
        </p:spPr>
      </p:sp>
      <p:sp>
        <p:nvSpPr>
          <p:cNvPr id="174" name="Google Shape;174;p35"/>
          <p:cNvSpPr txBox="1">
            <a:spLocks noGrp="1"/>
          </p:cNvSpPr>
          <p:nvPr>
            <p:ph type="ftr" idx="11"/>
          </p:nvPr>
        </p:nvSpPr>
        <p:spPr>
          <a:xfrm>
            <a:off x="555084" y="6441458"/>
            <a:ext cx="1731442" cy="41654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5" name="Google Shape;175;p35"/>
          <p:cNvSpPr>
            <a:spLocks noGrp="1"/>
          </p:cNvSpPr>
          <p:nvPr>
            <p:ph type="sldNum" idx="12"/>
          </p:nvPr>
        </p:nvSpPr>
        <p:spPr>
          <a:xfrm>
            <a:off x="11649705" y="363912"/>
            <a:ext cx="357207" cy="365126"/>
          </a:xfrm>
          <a:prstGeom prst="ellipse">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176"/>
        <p:cNvGrpSpPr/>
        <p:nvPr/>
      </p:nvGrpSpPr>
      <p:grpSpPr>
        <a:xfrm>
          <a:off x="0" y="0"/>
          <a:ext cx="0" cy="0"/>
          <a:chOff x="0" y="0"/>
          <a:chExt cx="0" cy="0"/>
        </a:xfrm>
      </p:grpSpPr>
      <p:sp>
        <p:nvSpPr>
          <p:cNvPr id="177" name="Google Shape;177;p36"/>
          <p:cNvSpPr>
            <a:spLocks noGrp="1"/>
          </p:cNvSpPr>
          <p:nvPr>
            <p:ph type="pic" idx="2"/>
          </p:nvPr>
        </p:nvSpPr>
        <p:spPr>
          <a:xfrm>
            <a:off x="3711935" y="2211292"/>
            <a:ext cx="2191871" cy="2581835"/>
          </a:xfrm>
          <a:prstGeom prst="rect">
            <a:avLst/>
          </a:prstGeom>
          <a:solidFill>
            <a:srgbClr val="F2F2F2"/>
          </a:solidFill>
          <a:ln>
            <a:noFill/>
          </a:ln>
        </p:spPr>
      </p:sp>
      <p:sp>
        <p:nvSpPr>
          <p:cNvPr id="178" name="Google Shape;178;p36"/>
          <p:cNvSpPr>
            <a:spLocks noGrp="1"/>
          </p:cNvSpPr>
          <p:nvPr>
            <p:ph type="pic" idx="3"/>
          </p:nvPr>
        </p:nvSpPr>
        <p:spPr>
          <a:xfrm>
            <a:off x="6288197" y="2211292"/>
            <a:ext cx="2191871" cy="2581835"/>
          </a:xfrm>
          <a:prstGeom prst="rect">
            <a:avLst/>
          </a:prstGeom>
          <a:solidFill>
            <a:srgbClr val="F2F2F2"/>
          </a:solidFill>
          <a:ln>
            <a:noFill/>
          </a:ln>
        </p:spPr>
      </p:sp>
      <p:sp>
        <p:nvSpPr>
          <p:cNvPr id="179" name="Google Shape;179;p36"/>
          <p:cNvSpPr>
            <a:spLocks noGrp="1"/>
          </p:cNvSpPr>
          <p:nvPr>
            <p:ph type="pic" idx="4"/>
          </p:nvPr>
        </p:nvSpPr>
        <p:spPr>
          <a:xfrm>
            <a:off x="8864460" y="2211292"/>
            <a:ext cx="2191871" cy="2581835"/>
          </a:xfrm>
          <a:prstGeom prst="rect">
            <a:avLst/>
          </a:prstGeom>
          <a:solidFill>
            <a:srgbClr val="F2F2F2"/>
          </a:solidFill>
          <a:ln>
            <a:noFill/>
          </a:ln>
        </p:spPr>
      </p:sp>
      <p:sp>
        <p:nvSpPr>
          <p:cNvPr id="180" name="Google Shape;180;p36"/>
          <p:cNvSpPr>
            <a:spLocks noGrp="1"/>
          </p:cNvSpPr>
          <p:nvPr>
            <p:ph type="pic" idx="5"/>
          </p:nvPr>
        </p:nvSpPr>
        <p:spPr>
          <a:xfrm>
            <a:off x="1135673" y="2211292"/>
            <a:ext cx="2191871" cy="2581835"/>
          </a:xfrm>
          <a:prstGeom prst="rect">
            <a:avLst/>
          </a:prstGeom>
          <a:solidFill>
            <a:srgbClr val="F2F2F2"/>
          </a:solidFill>
          <a:ln>
            <a:noFill/>
          </a:ln>
        </p:spPr>
      </p:sp>
      <p:sp>
        <p:nvSpPr>
          <p:cNvPr id="181" name="Google Shape;181;p36"/>
          <p:cNvSpPr txBox="1">
            <a:spLocks noGrp="1"/>
          </p:cNvSpPr>
          <p:nvPr>
            <p:ph type="ftr" idx="11"/>
          </p:nvPr>
        </p:nvSpPr>
        <p:spPr>
          <a:xfrm>
            <a:off x="555084" y="6441458"/>
            <a:ext cx="1731442" cy="41654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2" name="Google Shape;182;p36"/>
          <p:cNvSpPr>
            <a:spLocks noGrp="1"/>
          </p:cNvSpPr>
          <p:nvPr>
            <p:ph type="sldNum" idx="12"/>
          </p:nvPr>
        </p:nvSpPr>
        <p:spPr>
          <a:xfrm>
            <a:off x="11649705" y="363912"/>
            <a:ext cx="357207" cy="365126"/>
          </a:xfrm>
          <a:prstGeom prst="ellipse">
            <a:avLst/>
          </a:prstGeom>
          <a:solidFill>
            <a:schemeClr val="accent1"/>
          </a:solid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Title Slide-dandelion">
  <p:cSld name="1_Title Slide-dandelion">
    <p:spTree>
      <p:nvGrpSpPr>
        <p:cNvPr id="1" name="Shape 183"/>
        <p:cNvGrpSpPr/>
        <p:nvPr/>
      </p:nvGrpSpPr>
      <p:grpSpPr>
        <a:xfrm>
          <a:off x="0" y="0"/>
          <a:ext cx="0" cy="0"/>
          <a:chOff x="0" y="0"/>
          <a:chExt cx="0" cy="0"/>
        </a:xfrm>
      </p:grpSpPr>
      <p:pic>
        <p:nvPicPr>
          <p:cNvPr id="184" name="Google Shape;184;p37"/>
          <p:cNvPicPr preferRelativeResize="0"/>
          <p:nvPr/>
        </p:nvPicPr>
        <p:blipFill>
          <a:blip r:embed="rId2"/>
          <a:srcRect t="10000" b="10000"/>
          <a:stretch/>
        </p:blipFill>
        <p:spPr>
          <a:xfrm>
            <a:off x="0" y="0"/>
            <a:ext cx="12192000" cy="3048000"/>
          </a:xfrm>
          <a:prstGeom prst="rect">
            <a:avLst/>
          </a:prstGeom>
          <a:noFill/>
          <a:ln>
            <a:noFill/>
          </a:ln>
        </p:spPr>
      </p:pic>
      <p:cxnSp>
        <p:nvCxnSpPr>
          <p:cNvPr id="185" name="Google Shape;185;p37"/>
          <p:cNvCxnSpPr/>
          <p:nvPr/>
        </p:nvCxnSpPr>
        <p:spPr>
          <a:xfrm>
            <a:off x="0" y="3061368"/>
            <a:ext cx="12192000" cy="0"/>
          </a:xfrm>
          <a:prstGeom prst="straightConnector1">
            <a:avLst/>
          </a:prstGeom>
          <a:noFill/>
          <a:ln w="9525" cap="flat" cmpd="sng">
            <a:solidFill>
              <a:schemeClr val="accent1"/>
            </a:solidFill>
            <a:prstDash val="solid"/>
            <a:miter lim="800000"/>
            <a:headEnd type="none" w="sm" len="sm"/>
            <a:tailEnd type="none" w="sm" len="sm"/>
          </a:ln>
        </p:spPr>
      </p:cxnSp>
      <p:pic>
        <p:nvPicPr>
          <p:cNvPr id="186" name="Google Shape;186;p37"/>
          <p:cNvPicPr preferRelativeResize="0"/>
          <p:nvPr/>
        </p:nvPicPr>
        <p:blipFill rotWithShape="1">
          <a:blip r:embed="rId3">
            <a:alphaModFix/>
          </a:blip>
          <a:srcRect/>
          <a:stretch/>
        </p:blipFill>
        <p:spPr>
          <a:xfrm>
            <a:off x="523855" y="3423962"/>
            <a:ext cx="2273300" cy="901700"/>
          </a:xfrm>
          <a:prstGeom prst="rect">
            <a:avLst/>
          </a:prstGeom>
          <a:noFill/>
          <a:ln>
            <a:noFill/>
          </a:ln>
        </p:spPr>
      </p:pic>
      <p:sp>
        <p:nvSpPr>
          <p:cNvPr id="187" name="Google Shape;187;p37"/>
          <p:cNvSpPr txBox="1">
            <a:spLocks noGrp="1"/>
          </p:cNvSpPr>
          <p:nvPr>
            <p:ph type="ctrTitle"/>
          </p:nvPr>
        </p:nvSpPr>
        <p:spPr>
          <a:xfrm>
            <a:off x="2855384" y="4704889"/>
            <a:ext cx="8682165" cy="784569"/>
          </a:xfrm>
          <a:prstGeom prst="rect">
            <a:avLst/>
          </a:prstGeom>
          <a:noFill/>
          <a:ln>
            <a:noFill/>
          </a:ln>
        </p:spPr>
        <p:txBody>
          <a:bodyPr spcFirstLastPara="1" wrap="square" lIns="0" tIns="45700" rIns="91425" bIns="0" anchor="b" anchorCtr="0">
            <a:noAutofit/>
          </a:bodyPr>
          <a:lstStyle>
            <a:lvl1pPr marR="0" lvl="0" algn="l" rtl="0">
              <a:lnSpc>
                <a:spcPct val="90000"/>
              </a:lnSpc>
              <a:spcBef>
                <a:spcPts val="0"/>
              </a:spcBef>
              <a:spcAft>
                <a:spcPts val="0"/>
              </a:spcAft>
              <a:buClr>
                <a:srgbClr val="333941"/>
              </a:buClr>
              <a:buSzPts val="2800"/>
              <a:buFont typeface="Lato Black"/>
              <a:buNone/>
              <a:defRPr sz="2800">
                <a:solidFill>
                  <a:srgbClr val="33394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8" name="Google Shape;188;p37"/>
          <p:cNvSpPr txBox="1">
            <a:spLocks noGrp="1"/>
          </p:cNvSpPr>
          <p:nvPr>
            <p:ph type="subTitle" idx="1"/>
          </p:nvPr>
        </p:nvSpPr>
        <p:spPr>
          <a:xfrm>
            <a:off x="2855384" y="5565775"/>
            <a:ext cx="4910763" cy="243656"/>
          </a:xfrm>
          <a:prstGeom prst="rect">
            <a:avLst/>
          </a:prstGeom>
          <a:noFill/>
          <a:ln>
            <a:noFill/>
          </a:ln>
        </p:spPr>
        <p:txBody>
          <a:bodyPr spcFirstLastPara="1" wrap="square" lIns="0" tIns="45700" rIns="91425" bIns="0" anchor="t" anchorCtr="0">
            <a:spAutoFit/>
          </a:bodyPr>
          <a:lstStyle>
            <a:lvl1pPr marR="0" lvl="0" algn="l" rtl="0">
              <a:lnSpc>
                <a:spcPct val="90000"/>
              </a:lnSpc>
              <a:spcBef>
                <a:spcPts val="1000"/>
              </a:spcBef>
              <a:spcAft>
                <a:spcPts val="0"/>
              </a:spcAft>
              <a:buClr>
                <a:srgbClr val="A6ADB9"/>
              </a:buClr>
              <a:buSzPts val="1400"/>
              <a:buFont typeface="Arial"/>
              <a:buChar char="•"/>
              <a:defRPr sz="1400" b="0" i="0" u="none" strike="noStrike" cap="none">
                <a:solidFill>
                  <a:srgbClr val="A6ADB9"/>
                </a:solidFill>
                <a:latin typeface="Lato"/>
                <a:ea typeface="Lato"/>
                <a:cs typeface="Lato"/>
                <a:sym typeface="La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dirty="0"/>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accent1"/>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a:extLst>
              <a:ext uri="{FF2B5EF4-FFF2-40B4-BE49-F238E27FC236}">
                <a16:creationId xmlns:a16="http://schemas.microsoft.com/office/drawing/2014/main" id="{B1A7E6BB-2C49-6842-B467-6D768D34DFCA}"/>
              </a:ext>
            </a:extLst>
          </p:cNvPr>
          <p:cNvSpPr>
            <a:spLocks noGrp="1"/>
          </p:cNvSpPr>
          <p:nvPr>
            <p:ph type="sldNum" sz="quarter" idx="4"/>
          </p:nvPr>
        </p:nvSpPr>
        <p:spPr>
          <a:xfrm>
            <a:off x="133659" y="6456326"/>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636966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5A13F00-64B8-AB43-ABB7-03B7910C8AA8}"/>
              </a:ext>
            </a:extLst>
          </p:cNvPr>
          <p:cNvCxnSpPr/>
          <p:nvPr userDrawn="1"/>
        </p:nvCxnSpPr>
        <p:spPr>
          <a:xfrm>
            <a:off x="0" y="4663440"/>
            <a:ext cx="1166368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6948C723-AB77-8049-B0ED-EBE58D79A6EB}"/>
              </a:ext>
            </a:extLst>
          </p:cNvPr>
          <p:cNvSpPr>
            <a:spLocks noGrp="1"/>
          </p:cNvSpPr>
          <p:nvPr>
            <p:ph type="pic" sz="quarter" idx="13"/>
          </p:nvPr>
        </p:nvSpPr>
        <p:spPr>
          <a:xfrm>
            <a:off x="0" y="0"/>
            <a:ext cx="12192000" cy="4663440"/>
          </a:xfrm>
          <a:prstGeom prst="rect">
            <a:avLst/>
          </a:prstGeom>
          <a:solidFill>
            <a:schemeClr val="tx2">
              <a:lumMod val="25000"/>
              <a:lumOff val="75000"/>
            </a:schemeClr>
          </a:solidFill>
        </p:spPr>
        <p:txBody>
          <a:bodyPr anchor="ctr"/>
          <a:lstStyle>
            <a:lvl1pPr marL="0" indent="0" algn="ctr">
              <a:buNone/>
              <a:defRPr sz="1000"/>
            </a:lvl1pPr>
          </a:lstStyle>
          <a:p>
            <a:r>
              <a:rPr lang="en-US" dirty="0"/>
              <a:t>Click icon to add picture</a:t>
            </a:r>
          </a:p>
        </p:txBody>
      </p:sp>
      <p:sp>
        <p:nvSpPr>
          <p:cNvPr id="3" name="Text Placeholder 2">
            <a:extLst>
              <a:ext uri="{FF2B5EF4-FFF2-40B4-BE49-F238E27FC236}">
                <a16:creationId xmlns:a16="http://schemas.microsoft.com/office/drawing/2014/main" id="{3A0CD032-9CFB-C748-B181-A3CA1B369D6C}"/>
              </a:ext>
            </a:extLst>
          </p:cNvPr>
          <p:cNvSpPr>
            <a:spLocks noGrp="1"/>
          </p:cNvSpPr>
          <p:nvPr>
            <p:ph type="body" sz="quarter" idx="14"/>
          </p:nvPr>
        </p:nvSpPr>
        <p:spPr>
          <a:xfrm>
            <a:off x="894080" y="573882"/>
            <a:ext cx="5201920" cy="3505517"/>
          </a:xfrm>
          <a:prstGeom prst="rect">
            <a:avLst/>
          </a:prstGeom>
        </p:spPr>
        <p:txBody>
          <a:bodyPr anchor="ctr"/>
          <a:lstStyle>
            <a:lvl1pPr marL="0" indent="0">
              <a:buNone/>
              <a:defRPr sz="48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p:txBody>
      </p:sp>
      <p:pic>
        <p:nvPicPr>
          <p:cNvPr id="8" name="Picture 7">
            <a:extLst>
              <a:ext uri="{FF2B5EF4-FFF2-40B4-BE49-F238E27FC236}">
                <a16:creationId xmlns:a16="http://schemas.microsoft.com/office/drawing/2014/main" id="{3FB8CACB-FB2E-194A-A395-3E505753D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4360" y="5441400"/>
            <a:ext cx="2060641" cy="847639"/>
          </a:xfrm>
          <a:prstGeom prst="rect">
            <a:avLst/>
          </a:prstGeom>
        </p:spPr>
      </p:pic>
      <p:sp>
        <p:nvSpPr>
          <p:cNvPr id="13" name="Text Placeholder 12">
            <a:extLst>
              <a:ext uri="{FF2B5EF4-FFF2-40B4-BE49-F238E27FC236}">
                <a16:creationId xmlns:a16="http://schemas.microsoft.com/office/drawing/2014/main" id="{9F70A496-FC1A-C641-9C21-44CC63AE372F}"/>
              </a:ext>
            </a:extLst>
          </p:cNvPr>
          <p:cNvSpPr>
            <a:spLocks noGrp="1"/>
          </p:cNvSpPr>
          <p:nvPr>
            <p:ph type="body" sz="quarter" idx="15" hasCustomPrompt="1"/>
          </p:nvPr>
        </p:nvSpPr>
        <p:spPr>
          <a:xfrm>
            <a:off x="893763" y="5441400"/>
            <a:ext cx="5700712" cy="660400"/>
          </a:xfrm>
          <a:prstGeom prst="rect">
            <a:avLst/>
          </a:prstGeom>
        </p:spPr>
        <p:txBody>
          <a:bodyPr/>
          <a:lstStyle>
            <a:lvl1pPr marL="0" indent="0">
              <a:buNone/>
              <a:defRPr sz="1600" cap="none" spc="40" baseline="0">
                <a:solidFill>
                  <a:schemeClr val="bg2">
                    <a:lumMod val="25000"/>
                  </a:schemeClr>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Subhead Company Prepared for or Date</a:t>
            </a:r>
          </a:p>
        </p:txBody>
      </p:sp>
    </p:spTree>
    <p:extLst>
      <p:ext uri="{BB962C8B-B14F-4D97-AF65-F5344CB8AC3E}">
        <p14:creationId xmlns:p14="http://schemas.microsoft.com/office/powerpoint/2010/main" val="105966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BBD-28D6-4BC4-A068-6D7B1B014AC4}"/>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74CE1F-EEC8-42CD-9F01-9F0A3B2B5D81}"/>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accent1"/>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4382676" cy="416542"/>
          </a:xfrm>
        </p:spPr>
        <p:txBody>
          <a:bodyPr/>
          <a:lstStyle>
            <a:lvl1pPr>
              <a:defRPr sz="1000"/>
            </a:lvl1pPr>
          </a:lstStyle>
          <a:p>
            <a:endParaRPr lang="en-US" dirty="0"/>
          </a:p>
        </p:txBody>
      </p:sp>
      <p:sp>
        <p:nvSpPr>
          <p:cNvPr id="6" name="Slide Number Placeholder 5">
            <a:extLst>
              <a:ext uri="{FF2B5EF4-FFF2-40B4-BE49-F238E27FC236}">
                <a16:creationId xmlns:a16="http://schemas.microsoft.com/office/drawing/2014/main" id="{C5F85324-CB5F-7E41-8A1B-CE38D511733D}"/>
              </a:ext>
            </a:extLst>
          </p:cNvPr>
          <p:cNvSpPr>
            <a:spLocks noGrp="1"/>
          </p:cNvSpPr>
          <p:nvPr>
            <p:ph type="sldNum" sz="quarter" idx="4"/>
          </p:nvPr>
        </p:nvSpPr>
        <p:spPr>
          <a:xfrm>
            <a:off x="133659" y="6456326"/>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2841574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008">
          <p15:clr>
            <a:srgbClr val="FBAE40"/>
          </p15:clr>
        </p15:guide>
        <p15:guide id="4" orient="horz" pos="216">
          <p15:clr>
            <a:srgbClr val="FBAE40"/>
          </p15:clr>
        </p15:guide>
        <p15:guide id="5" orient="horz" pos="1152">
          <p15:clr>
            <a:srgbClr val="FBAE40"/>
          </p15:clr>
        </p15:guide>
        <p15:guide id="6" pos="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dirty="0"/>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tx2"/>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accent1"/>
                </a:solidFill>
                <a:latin typeface="+mj-lt"/>
              </a:defRPr>
            </a:lvl1pPr>
            <a:lvl2pPr marL="171450" indent="-161925">
              <a:lnSpc>
                <a:spcPct val="100000"/>
              </a:lnSpc>
              <a:spcBef>
                <a:spcPts val="0"/>
              </a:spcBef>
              <a:spcAft>
                <a:spcPts val="600"/>
              </a:spcAft>
              <a:tabLst/>
              <a:defRPr sz="2000"/>
            </a:lvl2pPr>
            <a:lvl3pPr marL="457200" indent="-182880">
              <a:lnSpc>
                <a:spcPct val="100000"/>
              </a:lnSpc>
              <a:spcBef>
                <a:spcPts val="0"/>
              </a:spcBef>
              <a:spcAft>
                <a:spcPts val="600"/>
              </a:spcAft>
              <a:buFont typeface="Courier New" panose="02070309020205020404" pitchFamily="49" charset="0"/>
              <a:buChar char="o"/>
              <a:tabLst/>
              <a:defRPr sz="1800"/>
            </a:lvl3pPr>
            <a:lvl4pPr marL="685800" indent="-182880">
              <a:lnSpc>
                <a:spcPct val="100000"/>
              </a:lnSpc>
              <a:spcAft>
                <a:spcPts val="600"/>
              </a:spcAft>
              <a:tabLst/>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a:extLst>
              <a:ext uri="{FF2B5EF4-FFF2-40B4-BE49-F238E27FC236}">
                <a16:creationId xmlns:a16="http://schemas.microsoft.com/office/drawing/2014/main" id="{B1A7E6BB-2C49-6842-B467-6D768D34DFCA}"/>
              </a:ext>
            </a:extLst>
          </p:cNvPr>
          <p:cNvSpPr>
            <a:spLocks noGrp="1"/>
          </p:cNvSpPr>
          <p:nvPr>
            <p:ph type="sldNum" sz="quarter" idx="4"/>
          </p:nvPr>
        </p:nvSpPr>
        <p:spPr>
          <a:xfrm>
            <a:off x="133659" y="6456326"/>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spTree>
    <p:extLst>
      <p:ext uri="{BB962C8B-B14F-4D97-AF65-F5344CB8AC3E}">
        <p14:creationId xmlns:p14="http://schemas.microsoft.com/office/powerpoint/2010/main" val="64490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419777"/>
            <a:ext cx="12192000" cy="438223"/>
          </a:xfrm>
          <a:prstGeom prst="rect">
            <a:avLst/>
          </a:prstGeom>
          <a:solidFill>
            <a:srgbClr val="E8EA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pic>
        <p:nvPicPr>
          <p:cNvPr id="11" name="Google Shape;11;p1"/>
          <p:cNvPicPr preferRelativeResize="0"/>
          <p:nvPr/>
        </p:nvPicPr>
        <p:blipFill rotWithShape="1">
          <a:blip r:embed="rId8">
            <a:alphaModFix/>
          </a:blip>
          <a:srcRect/>
          <a:stretch/>
        </p:blipFill>
        <p:spPr>
          <a:xfrm>
            <a:off x="11221815" y="6529591"/>
            <a:ext cx="727364" cy="274320"/>
          </a:xfrm>
          <a:prstGeom prst="rect">
            <a:avLst/>
          </a:prstGeom>
          <a:noFill/>
          <a:ln>
            <a:noFill/>
          </a:ln>
        </p:spPr>
      </p:pic>
      <p:sp>
        <p:nvSpPr>
          <p:cNvPr id="12" name="Google Shape;12;p1"/>
          <p:cNvSpPr txBox="1">
            <a:spLocks noGrp="1"/>
          </p:cNvSpPr>
          <p:nvPr>
            <p:ph type="ftr" idx="11"/>
          </p:nvPr>
        </p:nvSpPr>
        <p:spPr>
          <a:xfrm>
            <a:off x="555084" y="6441458"/>
            <a:ext cx="1731442" cy="41654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dirty="0"/>
          </a:p>
        </p:txBody>
      </p:sp>
      <p:sp>
        <p:nvSpPr>
          <p:cNvPr id="13" name="Google Shape;13;p1"/>
          <p:cNvSpPr>
            <a:spLocks noGrp="1"/>
          </p:cNvSpPr>
          <p:nvPr>
            <p:ph type="sldNum" idx="12"/>
          </p:nvPr>
        </p:nvSpPr>
        <p:spPr>
          <a:xfrm>
            <a:off x="11649705" y="363912"/>
            <a:ext cx="357207" cy="365126"/>
          </a:xfrm>
          <a:prstGeom prst="ellipse">
            <a:avLst/>
          </a:prstGeom>
          <a:solidFill>
            <a:schemeClr val="accent1"/>
          </a:solidFill>
          <a:ln>
            <a:noFill/>
          </a:ln>
        </p:spPr>
        <p:txBody>
          <a:bodyPr spcFirstLastPara="1" wrap="square" lIns="0" tIns="0" rIns="0" bIns="0" anchor="ctr" anchorCtr="0">
            <a:noAutofit/>
          </a:bodyPr>
          <a:lstStyle>
            <a:lvl1pPr marL="0" marR="0" lvl="0" indent="0" algn="ctr" rtl="0">
              <a:spcBef>
                <a:spcPts val="0"/>
              </a:spcBef>
              <a:buNone/>
              <a:defRPr sz="1100" b="0" i="0" u="none" strike="noStrike" cap="none">
                <a:solidFill>
                  <a:schemeClr val="lt1"/>
                </a:solidFill>
                <a:latin typeface="Lato"/>
                <a:ea typeface="Lato"/>
                <a:cs typeface="Lato"/>
                <a:sym typeface="Lato"/>
              </a:defRPr>
            </a:lvl1pPr>
            <a:lvl2pPr marL="0" marR="0" lvl="1" indent="0" algn="ctr" rtl="0">
              <a:spcBef>
                <a:spcPts val="0"/>
              </a:spcBef>
              <a:buNone/>
              <a:defRPr sz="1100" b="0" i="0" u="none" strike="noStrike" cap="none">
                <a:solidFill>
                  <a:schemeClr val="lt1"/>
                </a:solidFill>
                <a:latin typeface="Lato"/>
                <a:ea typeface="Lato"/>
                <a:cs typeface="Lato"/>
                <a:sym typeface="Lato"/>
              </a:defRPr>
            </a:lvl2pPr>
            <a:lvl3pPr marL="0" marR="0" lvl="2" indent="0" algn="ctr" rtl="0">
              <a:spcBef>
                <a:spcPts val="0"/>
              </a:spcBef>
              <a:buNone/>
              <a:defRPr sz="1100" b="0" i="0" u="none" strike="noStrike" cap="none">
                <a:solidFill>
                  <a:schemeClr val="lt1"/>
                </a:solidFill>
                <a:latin typeface="Lato"/>
                <a:ea typeface="Lato"/>
                <a:cs typeface="Lato"/>
                <a:sym typeface="Lato"/>
              </a:defRPr>
            </a:lvl3pPr>
            <a:lvl4pPr marL="0" marR="0" lvl="3" indent="0" algn="ctr" rtl="0">
              <a:spcBef>
                <a:spcPts val="0"/>
              </a:spcBef>
              <a:buNone/>
              <a:defRPr sz="1100" b="0" i="0" u="none" strike="noStrike" cap="none">
                <a:solidFill>
                  <a:schemeClr val="lt1"/>
                </a:solidFill>
                <a:latin typeface="Lato"/>
                <a:ea typeface="Lato"/>
                <a:cs typeface="Lato"/>
                <a:sym typeface="Lato"/>
              </a:defRPr>
            </a:lvl4pPr>
            <a:lvl5pPr marL="0" marR="0" lvl="4" indent="0" algn="ctr" rtl="0">
              <a:spcBef>
                <a:spcPts val="0"/>
              </a:spcBef>
              <a:buNone/>
              <a:defRPr sz="1100" b="0" i="0" u="none" strike="noStrike" cap="none">
                <a:solidFill>
                  <a:schemeClr val="lt1"/>
                </a:solidFill>
                <a:latin typeface="Lato"/>
                <a:ea typeface="Lato"/>
                <a:cs typeface="Lato"/>
                <a:sym typeface="Lato"/>
              </a:defRPr>
            </a:lvl5pPr>
            <a:lvl6pPr marL="0" marR="0" lvl="5" indent="0" algn="ctr" rtl="0">
              <a:spcBef>
                <a:spcPts val="0"/>
              </a:spcBef>
              <a:buNone/>
              <a:defRPr sz="1100" b="0" i="0" u="none" strike="noStrike" cap="none">
                <a:solidFill>
                  <a:schemeClr val="lt1"/>
                </a:solidFill>
                <a:latin typeface="Lato"/>
                <a:ea typeface="Lato"/>
                <a:cs typeface="Lato"/>
                <a:sym typeface="Lato"/>
              </a:defRPr>
            </a:lvl6pPr>
            <a:lvl7pPr marL="0" marR="0" lvl="6" indent="0" algn="ctr" rtl="0">
              <a:spcBef>
                <a:spcPts val="0"/>
              </a:spcBef>
              <a:buNone/>
              <a:defRPr sz="1100" b="0" i="0" u="none" strike="noStrike" cap="none">
                <a:solidFill>
                  <a:schemeClr val="lt1"/>
                </a:solidFill>
                <a:latin typeface="Lato"/>
                <a:ea typeface="Lato"/>
                <a:cs typeface="Lato"/>
                <a:sym typeface="Lato"/>
              </a:defRPr>
            </a:lvl7pPr>
            <a:lvl8pPr marL="0" marR="0" lvl="7" indent="0" algn="ctr" rtl="0">
              <a:spcBef>
                <a:spcPts val="0"/>
              </a:spcBef>
              <a:buNone/>
              <a:defRPr sz="1100" b="0" i="0" u="none" strike="noStrike" cap="none">
                <a:solidFill>
                  <a:schemeClr val="lt1"/>
                </a:solidFill>
                <a:latin typeface="Lato"/>
                <a:ea typeface="Lato"/>
                <a:cs typeface="Lato"/>
                <a:sym typeface="Lato"/>
              </a:defRPr>
            </a:lvl8pPr>
            <a:lvl9pPr marL="0" marR="0" lvl="8" indent="0" algn="ctr" rtl="0">
              <a:spcBef>
                <a:spcPts val="0"/>
              </a:spcBef>
              <a:buNone/>
              <a:defRPr sz="11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dirty="0"/>
          </a:p>
        </p:txBody>
      </p:sp>
      <p:cxnSp>
        <p:nvCxnSpPr>
          <p:cNvPr id="14" name="Google Shape;14;p1"/>
          <p:cNvCxnSpPr/>
          <p:nvPr/>
        </p:nvCxnSpPr>
        <p:spPr>
          <a:xfrm>
            <a:off x="0" y="6419777"/>
            <a:ext cx="12192000" cy="0"/>
          </a:xfrm>
          <a:prstGeom prst="straightConnector1">
            <a:avLst/>
          </a:prstGeom>
          <a:noFill/>
          <a:ln w="9525" cap="flat" cmpd="sng">
            <a:solidFill>
              <a:srgbClr val="CDD1D8"/>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1" r:id="rId1"/>
    <p:sldLayoutId id="2147483680" r:id="rId2"/>
    <p:sldLayoutId id="2147483681" r:id="rId3"/>
    <p:sldLayoutId id="2147483682" r:id="rId4"/>
    <p:sldLayoutId id="2147483683" r:id="rId5"/>
    <p:sldLayoutId id="214748368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02CD91-7F30-484D-8C59-6AFCEE924B51}"/>
              </a:ext>
            </a:extLst>
          </p:cNvPr>
          <p:cNvSpPr/>
          <p:nvPr userDrawn="1"/>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EDA75DD-0AD0-2248-B3B7-D1A9D7AD00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
        <p:nvSpPr>
          <p:cNvPr id="5" name="Footer Placeholder 4">
            <a:extLst>
              <a:ext uri="{FF2B5EF4-FFF2-40B4-BE49-F238E27FC236}">
                <a16:creationId xmlns:a16="http://schemas.microsoft.com/office/drawing/2014/main" id="{F57DFC86-5C57-458F-9C92-28735DE82326}"/>
              </a:ext>
            </a:extLst>
          </p:cNvPr>
          <p:cNvSpPr>
            <a:spLocks noGrp="1"/>
          </p:cNvSpPr>
          <p:nvPr>
            <p:ph type="ftr" sz="quarter" idx="3"/>
          </p:nvPr>
        </p:nvSpPr>
        <p:spPr>
          <a:xfrm>
            <a:off x="731520" y="6441458"/>
            <a:ext cx="3180080" cy="416542"/>
          </a:xfrm>
          <a:prstGeom prst="rect">
            <a:avLst/>
          </a:prstGeom>
        </p:spPr>
        <p:txBody>
          <a:bodyPr vert="horz" lIns="91440" tIns="45720" rIns="91440" bIns="45720" rtlCol="0" anchor="ctr"/>
          <a:lstStyle>
            <a:lvl1pPr algn="l">
              <a:defRPr sz="900" i="0">
                <a:solidFill>
                  <a:schemeClr val="tx1"/>
                </a:solidFill>
                <a:latin typeface="+mn-lt"/>
              </a:defRPr>
            </a:lvl1pPr>
          </a:lstStyle>
          <a:p>
            <a:endParaRPr lang="en-US" dirty="0"/>
          </a:p>
        </p:txBody>
      </p:sp>
      <p:sp>
        <p:nvSpPr>
          <p:cNvPr id="6" name="Slide Number Placeholder 5">
            <a:extLst>
              <a:ext uri="{FF2B5EF4-FFF2-40B4-BE49-F238E27FC236}">
                <a16:creationId xmlns:a16="http://schemas.microsoft.com/office/drawing/2014/main" id="{71F47806-8A29-4A9E-8FD5-E4E3ADACC403}"/>
              </a:ext>
            </a:extLst>
          </p:cNvPr>
          <p:cNvSpPr>
            <a:spLocks noGrp="1"/>
          </p:cNvSpPr>
          <p:nvPr>
            <p:ph type="sldNum" sz="quarter" idx="4"/>
          </p:nvPr>
        </p:nvSpPr>
        <p:spPr>
          <a:xfrm>
            <a:off x="133659" y="6456326"/>
            <a:ext cx="357207" cy="365126"/>
          </a:xfrm>
          <a:prstGeom prst="ellipse">
            <a:avLst/>
          </a:prstGeom>
          <a:solidFill>
            <a:schemeClr val="accent1"/>
          </a:solidFill>
        </p:spPr>
        <p:txBody>
          <a:bodyPr vert="horz" lIns="0" tIns="0" rIns="0" bIns="0" rtlCol="0" anchor="ctr"/>
          <a:lstStyle>
            <a:lvl1pPr algn="ctr">
              <a:defRPr sz="1100">
                <a:solidFill>
                  <a:schemeClr val="bg1"/>
                </a:solidFill>
              </a:defRPr>
            </a:lvl1pPr>
          </a:lstStyle>
          <a:p>
            <a:fld id="{8C499CF0-C8E2-4E59-9052-1B24C1960F75}" type="slidenum">
              <a:rPr lang="en-US" smtClean="0"/>
              <a:pPr/>
              <a:t>‹#›</a:t>
            </a:fld>
            <a:endParaRPr lang="en-US" dirty="0"/>
          </a:p>
        </p:txBody>
      </p:sp>
      <p:cxnSp>
        <p:nvCxnSpPr>
          <p:cNvPr id="3" name="Straight Connector 2">
            <a:extLst>
              <a:ext uri="{FF2B5EF4-FFF2-40B4-BE49-F238E27FC236}">
                <a16:creationId xmlns:a16="http://schemas.microsoft.com/office/drawing/2014/main" id="{C0B3AD38-C2F9-194C-A9BA-3AB6B2F73870}"/>
              </a:ext>
            </a:extLst>
          </p:cNvPr>
          <p:cNvCxnSpPr/>
          <p:nvPr userDrawn="1"/>
        </p:nvCxnSpPr>
        <p:spPr>
          <a:xfrm>
            <a:off x="0" y="6419777"/>
            <a:ext cx="12192000" cy="0"/>
          </a:xfrm>
          <a:prstGeom prst="line">
            <a:avLst/>
          </a:prstGeom>
          <a:ln w="9525">
            <a:solidFill>
              <a:schemeClr val="bg2">
                <a:lumMod val="9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317915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5"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BD832-015E-0C24-AF36-37C4C9454401}"/>
              </a:ext>
            </a:extLst>
          </p:cNvPr>
          <p:cNvSpPr>
            <a:spLocks noGrp="1"/>
          </p:cNvSpPr>
          <p:nvPr>
            <p:ph type="ctrTitle"/>
          </p:nvPr>
        </p:nvSpPr>
        <p:spPr>
          <a:xfrm>
            <a:off x="2776725" y="4396902"/>
            <a:ext cx="9257958" cy="1150921"/>
          </a:xfrm>
        </p:spPr>
        <p:txBody>
          <a:bodyPr/>
          <a:lstStyle/>
          <a:p>
            <a:pPr algn="r"/>
            <a:r>
              <a:rPr lang="en-US" altLang="ko-KR" sz="3600" dirty="0"/>
              <a:t>Recent Development in U.S. Customs and Tariff Policies</a:t>
            </a:r>
          </a:p>
        </p:txBody>
      </p:sp>
      <p:sp>
        <p:nvSpPr>
          <p:cNvPr id="6" name="Subtitle 5">
            <a:extLst>
              <a:ext uri="{FF2B5EF4-FFF2-40B4-BE49-F238E27FC236}">
                <a16:creationId xmlns:a16="http://schemas.microsoft.com/office/drawing/2014/main" id="{2D537795-66C5-86CE-65DB-B79A248FF321}"/>
              </a:ext>
            </a:extLst>
          </p:cNvPr>
          <p:cNvSpPr>
            <a:spLocks noGrp="1"/>
          </p:cNvSpPr>
          <p:nvPr>
            <p:ph type="subTitle" idx="1"/>
          </p:nvPr>
        </p:nvSpPr>
        <p:spPr>
          <a:xfrm>
            <a:off x="6943721" y="5663588"/>
            <a:ext cx="4910763" cy="1067964"/>
          </a:xfrm>
        </p:spPr>
        <p:txBody>
          <a:bodyPr/>
          <a:lstStyle/>
          <a:p>
            <a:pPr algn="r">
              <a:buNone/>
            </a:pPr>
            <a:r>
              <a:rPr lang="en-US" altLang="ko-KR" sz="1600" b="1" dirty="0">
                <a:solidFill>
                  <a:schemeClr val="accent1"/>
                </a:solidFill>
              </a:rPr>
              <a:t>Jay Cho (</a:t>
            </a:r>
            <a:r>
              <a:rPr lang="ko-KR" altLang="en-US" sz="1600" b="1" dirty="0">
                <a:solidFill>
                  <a:schemeClr val="accent1"/>
                </a:solidFill>
              </a:rPr>
              <a:t>조장환 미국 변호사</a:t>
            </a:r>
            <a:r>
              <a:rPr lang="en-US" altLang="ko-KR" sz="1600" b="1" dirty="0">
                <a:solidFill>
                  <a:schemeClr val="accent1"/>
                </a:solidFill>
              </a:rPr>
              <a:t>)</a:t>
            </a:r>
            <a:endParaRPr lang="en-PH" sz="1600" b="1" dirty="0">
              <a:solidFill>
                <a:schemeClr val="accent1"/>
              </a:solidFill>
            </a:endParaRPr>
          </a:p>
          <a:p>
            <a:pPr algn="r">
              <a:buNone/>
            </a:pPr>
            <a:r>
              <a:rPr lang="en-PH" sz="1600" b="1" dirty="0">
                <a:solidFill>
                  <a:schemeClr val="accent1"/>
                </a:solidFill>
              </a:rPr>
              <a:t>September 25, 2025</a:t>
            </a:r>
          </a:p>
          <a:p>
            <a:pPr>
              <a:buNone/>
            </a:pPr>
            <a:endParaRPr lang="en-PH" dirty="0"/>
          </a:p>
        </p:txBody>
      </p:sp>
      <p:sp>
        <p:nvSpPr>
          <p:cNvPr id="9" name="TextBox 8">
            <a:extLst>
              <a:ext uri="{FF2B5EF4-FFF2-40B4-BE49-F238E27FC236}">
                <a16:creationId xmlns:a16="http://schemas.microsoft.com/office/drawing/2014/main" id="{14EB45E7-F924-C993-A8FB-FF4FFD085395}"/>
              </a:ext>
            </a:extLst>
          </p:cNvPr>
          <p:cNvSpPr txBox="1"/>
          <p:nvPr/>
        </p:nvSpPr>
        <p:spPr>
          <a:xfrm>
            <a:off x="157258" y="6500720"/>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pic>
        <p:nvPicPr>
          <p:cNvPr id="10" name="Google Shape;167;p31">
            <a:extLst>
              <a:ext uri="{FF2B5EF4-FFF2-40B4-BE49-F238E27FC236}">
                <a16:creationId xmlns:a16="http://schemas.microsoft.com/office/drawing/2014/main" id="{C4A0A5AE-FFE2-F775-3940-21CB8C7404CF}"/>
              </a:ext>
            </a:extLst>
          </p:cNvPr>
          <p:cNvPicPr preferRelativeResize="0"/>
          <p:nvPr/>
        </p:nvPicPr>
        <p:blipFill>
          <a:blip r:embed="rId3">
            <a:extLst>
              <a:ext uri="{28A0092B-C50C-407E-A947-70E740481C1C}">
                <a14:useLocalDpi xmlns:a14="http://schemas.microsoft.com/office/drawing/2010/main" val="0"/>
              </a:ext>
            </a:extLst>
          </a:blip>
          <a:srcRect t="6223" b="38514"/>
          <a:stretch>
            <a:fillRect/>
          </a:stretch>
        </p:blipFill>
        <p:spPr>
          <a:xfrm>
            <a:off x="0" y="-327259"/>
            <a:ext cx="12192000" cy="3368842"/>
          </a:xfrm>
          <a:prstGeom prst="rect">
            <a:avLst/>
          </a:prstGeom>
          <a:noFill/>
          <a:ln>
            <a:noFill/>
          </a:ln>
        </p:spPr>
      </p:pic>
    </p:spTree>
    <p:extLst>
      <p:ext uri="{BB962C8B-B14F-4D97-AF65-F5344CB8AC3E}">
        <p14:creationId xmlns:p14="http://schemas.microsoft.com/office/powerpoint/2010/main" val="379089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CF5B7-38DC-A55C-E633-2983991C3B2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18AD58D-B05A-B0AC-F865-F30B86D08C55}"/>
              </a:ext>
            </a:extLst>
          </p:cNvPr>
          <p:cNvSpPr txBox="1">
            <a:spLocks/>
          </p:cNvSpPr>
          <p:nvPr/>
        </p:nvSpPr>
        <p:spPr>
          <a:xfrm>
            <a:off x="315644" y="1079336"/>
            <a:ext cx="5238936" cy="234966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2"/>
                </a:solidFill>
                <a:effectLst/>
                <a:uLnTx/>
                <a:uFillTx/>
                <a:latin typeface="Lato Heavy"/>
                <a:cs typeface="Arial"/>
                <a:sym typeface="Arial"/>
              </a:rPr>
              <a:t>What is going on with U.S. Import Duties?</a:t>
            </a:r>
          </a:p>
        </p:txBody>
      </p:sp>
      <p:sp>
        <p:nvSpPr>
          <p:cNvPr id="4" name="Slide Number Placeholder 1">
            <a:extLst>
              <a:ext uri="{FF2B5EF4-FFF2-40B4-BE49-F238E27FC236}">
                <a16:creationId xmlns:a16="http://schemas.microsoft.com/office/drawing/2014/main" id="{F2C471B1-D257-868E-9C11-04A0E7C89FF2}"/>
              </a:ext>
            </a:extLst>
          </p:cNvPr>
          <p:cNvSpPr txBox="1">
            <a:spLocks/>
          </p:cNvSpPr>
          <p:nvPr/>
        </p:nvSpPr>
        <p:spPr>
          <a:xfrm>
            <a:off x="64217" y="6484188"/>
            <a:ext cx="357207" cy="365126"/>
          </a:xfrm>
          <a:prstGeom prst="ellipse">
            <a:avLst/>
          </a:prstGeom>
          <a:noFill/>
          <a:ln>
            <a:noFill/>
          </a:ln>
        </p:spPr>
        <p:txBody>
          <a:bodyPr vert="horz" lIns="0" tIns="0" rIns="0" bIns="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0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ClrTx/>
              <a:buFontTx/>
              <a:buNone/>
              <a:defRPr/>
            </a:pPr>
            <a:fld id="{8C499CF0-C8E2-4E59-9052-1B24C1960F75}" type="slidenum">
              <a:rPr lang="en-US" smtClean="0">
                <a:solidFill>
                  <a:srgbClr val="788591"/>
                </a:solidFill>
                <a:latin typeface="Lato"/>
              </a:rPr>
              <a:pPr>
                <a:buClrTx/>
                <a:buFontTx/>
                <a:buNone/>
                <a:defRPr/>
              </a:pPr>
              <a:t>2</a:t>
            </a:fld>
            <a:endParaRPr lang="en-US" dirty="0">
              <a:solidFill>
                <a:srgbClr val="788591"/>
              </a:solidFill>
              <a:latin typeface="Lato"/>
            </a:endParaRPr>
          </a:p>
        </p:txBody>
      </p:sp>
      <p:sp>
        <p:nvSpPr>
          <p:cNvPr id="6" name="TextBox 5">
            <a:extLst>
              <a:ext uri="{FF2B5EF4-FFF2-40B4-BE49-F238E27FC236}">
                <a16:creationId xmlns:a16="http://schemas.microsoft.com/office/drawing/2014/main" id="{0522FF5A-F9CB-D954-4C40-30D572263566}"/>
              </a:ext>
            </a:extLst>
          </p:cNvPr>
          <p:cNvSpPr txBox="1"/>
          <p:nvPr/>
        </p:nvSpPr>
        <p:spPr>
          <a:xfrm>
            <a:off x="518304" y="6546004"/>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pic>
        <p:nvPicPr>
          <p:cNvPr id="7" name="Picture 6">
            <a:extLst>
              <a:ext uri="{FF2B5EF4-FFF2-40B4-BE49-F238E27FC236}">
                <a16:creationId xmlns:a16="http://schemas.microsoft.com/office/drawing/2014/main" id="{E900C884-4FE0-E80A-A8DE-D5371E779B24}"/>
              </a:ext>
            </a:extLst>
          </p:cNvPr>
          <p:cNvPicPr>
            <a:picLocks noChangeAspect="1"/>
          </p:cNvPicPr>
          <p:nvPr/>
        </p:nvPicPr>
        <p:blipFill>
          <a:blip r:embed="rId3"/>
          <a:stretch>
            <a:fillRect/>
          </a:stretch>
        </p:blipFill>
        <p:spPr>
          <a:xfrm>
            <a:off x="5672599" y="0"/>
            <a:ext cx="6519401" cy="6390640"/>
          </a:xfrm>
          <a:prstGeom prst="rect">
            <a:avLst/>
          </a:prstGeom>
        </p:spPr>
      </p:pic>
      <p:sp>
        <p:nvSpPr>
          <p:cNvPr id="9" name="TextBox 8">
            <a:extLst>
              <a:ext uri="{FF2B5EF4-FFF2-40B4-BE49-F238E27FC236}">
                <a16:creationId xmlns:a16="http://schemas.microsoft.com/office/drawing/2014/main" id="{AA2A33E7-DF53-D5A1-5BDC-50BFEC091B44}"/>
              </a:ext>
            </a:extLst>
          </p:cNvPr>
          <p:cNvSpPr txBox="1"/>
          <p:nvPr/>
        </p:nvSpPr>
        <p:spPr>
          <a:xfrm>
            <a:off x="315644" y="2815220"/>
            <a:ext cx="5008196" cy="954107"/>
          </a:xfrm>
          <a:prstGeom prst="rect">
            <a:avLst/>
          </a:prstGeom>
          <a:noFill/>
        </p:spPr>
        <p:txBody>
          <a:bodyPr wrap="square">
            <a:spAutoFit/>
          </a:bodyPr>
          <a:lstStyle/>
          <a:p>
            <a:pPr algn="just"/>
            <a:r>
              <a:rPr lang="en-US" b="0" i="0" dirty="0">
                <a:effectLst/>
                <a:latin typeface="-apple-system"/>
              </a:rPr>
              <a:t>Tariffs may be driven by policy, but the response is driven by people. Manufacturing companies that win in this environment will do so not just through strategy and capital, but by putting the right leaders in the right roles.</a:t>
            </a:r>
            <a:endParaRPr lang="en-US" dirty="0"/>
          </a:p>
        </p:txBody>
      </p:sp>
      <p:sp>
        <p:nvSpPr>
          <p:cNvPr id="11" name="TextBox 10">
            <a:extLst>
              <a:ext uri="{FF2B5EF4-FFF2-40B4-BE49-F238E27FC236}">
                <a16:creationId xmlns:a16="http://schemas.microsoft.com/office/drawing/2014/main" id="{9110C63D-8090-B5ED-A686-99AE769606E9}"/>
              </a:ext>
            </a:extLst>
          </p:cNvPr>
          <p:cNvSpPr txBox="1"/>
          <p:nvPr/>
        </p:nvSpPr>
        <p:spPr>
          <a:xfrm>
            <a:off x="315644" y="3924691"/>
            <a:ext cx="5008196" cy="2031325"/>
          </a:xfrm>
          <a:prstGeom prst="rect">
            <a:avLst/>
          </a:prstGeom>
          <a:noFill/>
        </p:spPr>
        <p:txBody>
          <a:bodyPr wrap="square">
            <a:spAutoFit/>
          </a:bodyPr>
          <a:lstStyle/>
          <a:p>
            <a:r>
              <a:rPr lang="en-US" b="1" i="0" dirty="0">
                <a:effectLst/>
                <a:latin typeface="-apple-system"/>
              </a:rPr>
              <a:t>KEY WORDS:</a:t>
            </a:r>
          </a:p>
          <a:p>
            <a:endParaRPr lang="en-US" b="0" i="0" dirty="0">
              <a:effectLst/>
              <a:latin typeface="-apple-system"/>
            </a:endParaRPr>
          </a:p>
          <a:p>
            <a:r>
              <a:rPr lang="en-US" b="0" i="0" dirty="0">
                <a:effectLst/>
                <a:latin typeface="-apple-system"/>
              </a:rPr>
              <a:t>reshoring, nearshoring, contingency planning</a:t>
            </a:r>
            <a:r>
              <a:rPr lang="en-US" dirty="0">
                <a:latin typeface="-apple-system"/>
              </a:rPr>
              <a:t>.</a:t>
            </a:r>
            <a:endParaRPr lang="en-US" b="0" i="0" dirty="0">
              <a:effectLst/>
              <a:latin typeface="-apple-system"/>
            </a:endParaRPr>
          </a:p>
          <a:p>
            <a:endParaRPr lang="en-US" dirty="0">
              <a:latin typeface="-apple-system"/>
            </a:endParaRPr>
          </a:p>
          <a:p>
            <a:r>
              <a:rPr lang="en-US" dirty="0">
                <a:latin typeface="-apple-system"/>
              </a:rPr>
              <a:t>vendor diversification, automation, capacity, transparency.</a:t>
            </a:r>
          </a:p>
          <a:p>
            <a:endParaRPr lang="en-US" dirty="0">
              <a:latin typeface="-apple-system"/>
            </a:endParaRPr>
          </a:p>
          <a:p>
            <a:r>
              <a:rPr lang="en-US" dirty="0">
                <a:latin typeface="-apple-system"/>
              </a:rPr>
              <a:t>advocacy, partnerships, investment incentives, phased tariffs…</a:t>
            </a:r>
          </a:p>
          <a:p>
            <a:endParaRPr lang="en-US" dirty="0">
              <a:latin typeface="-apple-system"/>
            </a:endParaRPr>
          </a:p>
          <a:p>
            <a:r>
              <a:rPr lang="en-US" dirty="0">
                <a:latin typeface="-apple-system"/>
              </a:rPr>
              <a:t>domestic production, negotiations…</a:t>
            </a:r>
          </a:p>
        </p:txBody>
      </p:sp>
    </p:spTree>
    <p:extLst>
      <p:ext uri="{BB962C8B-B14F-4D97-AF65-F5344CB8AC3E}">
        <p14:creationId xmlns:p14="http://schemas.microsoft.com/office/powerpoint/2010/main" val="66935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B210F-7FA0-3202-8647-828503486B1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010817B-4B03-AD35-D362-A3655F356A39}"/>
              </a:ext>
            </a:extLst>
          </p:cNvPr>
          <p:cNvSpPr txBox="1"/>
          <p:nvPr/>
        </p:nvSpPr>
        <p:spPr>
          <a:xfrm>
            <a:off x="532052" y="1188768"/>
            <a:ext cx="111659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a:ln>
                  <a:noFill/>
                </a:ln>
                <a:solidFill>
                  <a:schemeClr val="tx1">
                    <a:lumMod val="75000"/>
                  </a:schemeClr>
                </a:solidFill>
                <a:effectLst/>
                <a:uLnTx/>
                <a:uFillTx/>
                <a:latin typeface="Lato"/>
                <a:ea typeface="Times New Roman" panose="02020603050405020304" pitchFamily="18" charset="0"/>
                <a:cs typeface="Aptos" panose="020B0004020202020204" pitchFamily="34" charset="0"/>
                <a:sym typeface="Arial"/>
              </a:rPr>
              <a:t>The Presidential Proclamation on Jan. 20, 2025, indicated significant impacts and changes to current import policies, resulting in the implementation of new tariffs and the launch of trade investigations. . .</a:t>
            </a:r>
          </a:p>
        </p:txBody>
      </p:sp>
      <p:sp>
        <p:nvSpPr>
          <p:cNvPr id="9" name="Title 1">
            <a:extLst>
              <a:ext uri="{FF2B5EF4-FFF2-40B4-BE49-F238E27FC236}">
                <a16:creationId xmlns:a16="http://schemas.microsoft.com/office/drawing/2014/main" id="{B7D033D6-DC44-BE38-0DE6-2F10E2159FBA}"/>
              </a:ext>
            </a:extLst>
          </p:cNvPr>
          <p:cNvSpPr txBox="1">
            <a:spLocks/>
          </p:cNvSpPr>
          <p:nvPr/>
        </p:nvSpPr>
        <p:spPr>
          <a:xfrm>
            <a:off x="463844" y="229862"/>
            <a:ext cx="10606609" cy="73599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2"/>
                </a:solidFill>
                <a:effectLst/>
                <a:uLnTx/>
                <a:uFillTx/>
                <a:latin typeface="Lato Heavy"/>
                <a:cs typeface="Arial"/>
                <a:sym typeface="Arial"/>
              </a:rPr>
              <a:t>America First Trade Policy (AFTP)</a:t>
            </a:r>
          </a:p>
        </p:txBody>
      </p:sp>
      <p:sp>
        <p:nvSpPr>
          <p:cNvPr id="10" name="Rounded Rectangle 9">
            <a:extLst>
              <a:ext uri="{FF2B5EF4-FFF2-40B4-BE49-F238E27FC236}">
                <a16:creationId xmlns:a16="http://schemas.microsoft.com/office/drawing/2014/main" id="{B4D365FA-9D39-01B2-53DA-0B271BAEE7AE}"/>
              </a:ext>
            </a:extLst>
          </p:cNvPr>
          <p:cNvSpPr/>
          <p:nvPr/>
        </p:nvSpPr>
        <p:spPr>
          <a:xfrm>
            <a:off x="533142" y="2258936"/>
            <a:ext cx="2693872" cy="3635228"/>
          </a:xfrm>
          <a:prstGeom prst="roundRect">
            <a:avLst>
              <a:gd name="adj" fmla="val 9158"/>
            </a:avLst>
          </a:prstGeom>
          <a:solidFill>
            <a:schemeClr val="accent6">
              <a:lumMod val="20000"/>
              <a:lumOff val="80000"/>
            </a:schemeClr>
          </a:solidFill>
          <a:ln w="28575">
            <a:solidFill>
              <a:schemeClr val="accent1"/>
            </a:solidFill>
          </a:ln>
          <a:effectLst>
            <a:innerShdw blurRad="163427" dist="50800" dir="13500000">
              <a:prstClr val="black">
                <a:alpha val="3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Lato"/>
              <a:ea typeface="+mn-ea"/>
              <a:cs typeface="+mn-cs"/>
              <a:sym typeface="Arial"/>
            </a:endParaRPr>
          </a:p>
        </p:txBody>
      </p:sp>
      <p:sp>
        <p:nvSpPr>
          <p:cNvPr id="13" name="TextBox 12">
            <a:extLst>
              <a:ext uri="{FF2B5EF4-FFF2-40B4-BE49-F238E27FC236}">
                <a16:creationId xmlns:a16="http://schemas.microsoft.com/office/drawing/2014/main" id="{5392E1BA-598D-E40B-C2CB-85DC15BF7571}"/>
              </a:ext>
            </a:extLst>
          </p:cNvPr>
          <p:cNvSpPr txBox="1"/>
          <p:nvPr/>
        </p:nvSpPr>
        <p:spPr>
          <a:xfrm>
            <a:off x="649742" y="3136995"/>
            <a:ext cx="25275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F37920"/>
                </a:solidFill>
                <a:latin typeface="Lato"/>
                <a:ea typeface="Malgun Gothic" panose="020B0503020000020004" pitchFamily="34" charset="-127"/>
                <a:cs typeface="Aptos" panose="020B0004020202020204" pitchFamily="34" charset="0"/>
              </a:rPr>
              <a:t>International Economic Emergency Powers Act (IEEPA)</a:t>
            </a:r>
            <a:endParaRPr kumimoji="0" lang="en-US" sz="1800" b="1" i="0" u="none" strike="noStrike" kern="0" cap="none" spc="0" normalizeH="0" baseline="0" noProof="0" dirty="0">
              <a:ln>
                <a:noFill/>
              </a:ln>
              <a:solidFill>
                <a:srgbClr val="F37920"/>
              </a:solidFill>
              <a:effectLst/>
              <a:uLnTx/>
              <a:uFillTx/>
              <a:latin typeface="Aptos" panose="020B0004020202020204" pitchFamily="34" charset="0"/>
              <a:ea typeface="Malgun Gothic" panose="020B0503020000020004" pitchFamily="34" charset="-127"/>
              <a:cs typeface="Aptos" panose="020B0004020202020204" pitchFamily="34" charset="0"/>
              <a:sym typeface="Arial"/>
            </a:endParaRPr>
          </a:p>
        </p:txBody>
      </p:sp>
      <p:sp>
        <p:nvSpPr>
          <p:cNvPr id="15" name="TextBox 14">
            <a:extLst>
              <a:ext uri="{FF2B5EF4-FFF2-40B4-BE49-F238E27FC236}">
                <a16:creationId xmlns:a16="http://schemas.microsoft.com/office/drawing/2014/main" id="{8CA46714-AC11-C453-1B9E-1F962B0755AB}"/>
              </a:ext>
            </a:extLst>
          </p:cNvPr>
          <p:cNvSpPr txBox="1"/>
          <p:nvPr/>
        </p:nvSpPr>
        <p:spPr>
          <a:xfrm>
            <a:off x="649742" y="4154174"/>
            <a:ext cx="243841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“Fentanyl” Tariffs</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Baseline/Reciprocal Tariffs</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Other country-specific tariffs</a:t>
            </a:r>
          </a:p>
        </p:txBody>
      </p:sp>
      <p:sp>
        <p:nvSpPr>
          <p:cNvPr id="16" name="Rounded Rectangle 15">
            <a:extLst>
              <a:ext uri="{FF2B5EF4-FFF2-40B4-BE49-F238E27FC236}">
                <a16:creationId xmlns:a16="http://schemas.microsoft.com/office/drawing/2014/main" id="{0150CD1D-BD78-0415-4ECF-5FB96752718B}"/>
              </a:ext>
            </a:extLst>
          </p:cNvPr>
          <p:cNvSpPr/>
          <p:nvPr/>
        </p:nvSpPr>
        <p:spPr>
          <a:xfrm>
            <a:off x="3364056" y="2258937"/>
            <a:ext cx="2693872" cy="3635228"/>
          </a:xfrm>
          <a:prstGeom prst="roundRect">
            <a:avLst>
              <a:gd name="adj" fmla="val 9158"/>
            </a:avLst>
          </a:prstGeom>
          <a:solidFill>
            <a:schemeClr val="accent6">
              <a:lumMod val="20000"/>
              <a:lumOff val="80000"/>
            </a:schemeClr>
          </a:solidFill>
          <a:ln w="28575">
            <a:solidFill>
              <a:schemeClr val="accent2"/>
            </a:solidFill>
          </a:ln>
          <a:effectLst>
            <a:innerShdw blurRad="163427" dist="50800" dir="13500000">
              <a:prstClr val="black">
                <a:alpha val="3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Lato"/>
              <a:ea typeface="+mn-ea"/>
              <a:cs typeface="+mn-cs"/>
              <a:sym typeface="Arial"/>
            </a:endParaRPr>
          </a:p>
        </p:txBody>
      </p:sp>
      <p:sp>
        <p:nvSpPr>
          <p:cNvPr id="17" name="TextBox 16">
            <a:extLst>
              <a:ext uri="{FF2B5EF4-FFF2-40B4-BE49-F238E27FC236}">
                <a16:creationId xmlns:a16="http://schemas.microsoft.com/office/drawing/2014/main" id="{B4E4B7AF-08EA-3533-44AD-2D4A8E0306AB}"/>
              </a:ext>
            </a:extLst>
          </p:cNvPr>
          <p:cNvSpPr txBox="1"/>
          <p:nvPr/>
        </p:nvSpPr>
        <p:spPr>
          <a:xfrm>
            <a:off x="3468343" y="3220617"/>
            <a:ext cx="25275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1"/>
                </a:solidFill>
                <a:effectLst/>
                <a:uLnTx/>
                <a:uFillTx/>
                <a:latin typeface="Lato"/>
                <a:ea typeface="Times New Roman" panose="02020603050405020304" pitchFamily="18" charset="0"/>
                <a:cs typeface="Aptos" panose="020B0004020202020204" pitchFamily="34" charset="0"/>
                <a:sym typeface="Arial"/>
              </a:rPr>
              <a:t>Section 232 of Tariff Expansion Act</a:t>
            </a:r>
            <a:endParaRPr kumimoji="0" lang="en-US" sz="1800" b="1" i="0" u="none" strike="noStrike" kern="0" cap="none" spc="0" normalizeH="0" baseline="0" noProof="0" dirty="0">
              <a:ln>
                <a:noFill/>
              </a:ln>
              <a:solidFill>
                <a:schemeClr val="accent1"/>
              </a:solidFill>
              <a:effectLst/>
              <a:uLnTx/>
              <a:uFillTx/>
              <a:latin typeface="Aptos" panose="020B0004020202020204" pitchFamily="34" charset="0"/>
              <a:ea typeface="Malgun Gothic" panose="020B0503020000020004" pitchFamily="34" charset="-127"/>
              <a:cs typeface="Aptos" panose="020B0004020202020204" pitchFamily="34" charset="0"/>
              <a:sym typeface="Arial"/>
            </a:endParaRPr>
          </a:p>
        </p:txBody>
      </p:sp>
      <p:sp>
        <p:nvSpPr>
          <p:cNvPr id="19" name="Rounded Rectangle 18">
            <a:extLst>
              <a:ext uri="{FF2B5EF4-FFF2-40B4-BE49-F238E27FC236}">
                <a16:creationId xmlns:a16="http://schemas.microsoft.com/office/drawing/2014/main" id="{6D66EF95-D566-BE1A-7B86-7D4EBAD299B1}"/>
              </a:ext>
            </a:extLst>
          </p:cNvPr>
          <p:cNvSpPr/>
          <p:nvPr/>
        </p:nvSpPr>
        <p:spPr>
          <a:xfrm>
            <a:off x="6206101" y="2258936"/>
            <a:ext cx="2693872" cy="3635228"/>
          </a:xfrm>
          <a:prstGeom prst="roundRect">
            <a:avLst>
              <a:gd name="adj" fmla="val 9158"/>
            </a:avLst>
          </a:prstGeom>
          <a:solidFill>
            <a:schemeClr val="accent6">
              <a:lumMod val="20000"/>
              <a:lumOff val="80000"/>
            </a:schemeClr>
          </a:solidFill>
          <a:ln w="28575">
            <a:solidFill>
              <a:schemeClr val="accent1"/>
            </a:solidFill>
          </a:ln>
          <a:effectLst>
            <a:innerShdw blurRad="163427" dist="50800" dir="13500000">
              <a:prstClr val="black">
                <a:alpha val="3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Lato"/>
              <a:ea typeface="+mn-ea"/>
              <a:cs typeface="+mn-cs"/>
              <a:sym typeface="Arial"/>
            </a:endParaRPr>
          </a:p>
        </p:txBody>
      </p:sp>
      <p:sp>
        <p:nvSpPr>
          <p:cNvPr id="20" name="TextBox 19">
            <a:extLst>
              <a:ext uri="{FF2B5EF4-FFF2-40B4-BE49-F238E27FC236}">
                <a16:creationId xmlns:a16="http://schemas.microsoft.com/office/drawing/2014/main" id="{ED3E95AA-6AA3-3871-7634-D4A4FDC2BC77}"/>
              </a:ext>
            </a:extLst>
          </p:cNvPr>
          <p:cNvSpPr txBox="1"/>
          <p:nvPr/>
        </p:nvSpPr>
        <p:spPr>
          <a:xfrm>
            <a:off x="6333832" y="3209620"/>
            <a:ext cx="25275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1"/>
                </a:solidFill>
                <a:effectLst/>
                <a:uLnTx/>
                <a:uFillTx/>
                <a:latin typeface="Lato"/>
                <a:ea typeface="Times New Roman" panose="02020603050405020304" pitchFamily="18" charset="0"/>
                <a:cs typeface="Aptos" panose="020B0004020202020204" pitchFamily="34" charset="0"/>
                <a:sym typeface="Arial"/>
              </a:rPr>
              <a:t>Section 301 of Trade Act</a:t>
            </a:r>
            <a:endParaRPr kumimoji="0" lang="en-US" sz="1800" b="1" i="0" u="none" strike="noStrike" kern="0" cap="none" spc="0" normalizeH="0" baseline="0" noProof="0" dirty="0">
              <a:ln>
                <a:noFill/>
              </a:ln>
              <a:solidFill>
                <a:schemeClr val="accent1"/>
              </a:solidFill>
              <a:effectLst/>
              <a:uLnTx/>
              <a:uFillTx/>
              <a:latin typeface="Aptos" panose="020B0004020202020204" pitchFamily="34" charset="0"/>
              <a:ea typeface="Malgun Gothic" panose="020B0503020000020004" pitchFamily="34" charset="-127"/>
              <a:cs typeface="Aptos" panose="020B0004020202020204" pitchFamily="34" charset="0"/>
              <a:sym typeface="Arial"/>
            </a:endParaRPr>
          </a:p>
        </p:txBody>
      </p:sp>
      <p:sp>
        <p:nvSpPr>
          <p:cNvPr id="22" name="Rounded Rectangle 21">
            <a:extLst>
              <a:ext uri="{FF2B5EF4-FFF2-40B4-BE49-F238E27FC236}">
                <a16:creationId xmlns:a16="http://schemas.microsoft.com/office/drawing/2014/main" id="{AB59ABDB-B7CD-AFAC-EBFF-1315E8B3155D}"/>
              </a:ext>
            </a:extLst>
          </p:cNvPr>
          <p:cNvSpPr/>
          <p:nvPr/>
        </p:nvSpPr>
        <p:spPr>
          <a:xfrm>
            <a:off x="9048146" y="2258937"/>
            <a:ext cx="2693872" cy="3635228"/>
          </a:xfrm>
          <a:prstGeom prst="roundRect">
            <a:avLst>
              <a:gd name="adj" fmla="val 9158"/>
            </a:avLst>
          </a:prstGeom>
          <a:solidFill>
            <a:schemeClr val="accent6">
              <a:lumMod val="20000"/>
              <a:lumOff val="80000"/>
            </a:schemeClr>
          </a:solidFill>
          <a:ln w="28575">
            <a:solidFill>
              <a:schemeClr val="accent1"/>
            </a:solidFill>
          </a:ln>
          <a:effectLst>
            <a:innerShdw blurRad="163427" dist="50800" dir="13500000">
              <a:prstClr val="black">
                <a:alpha val="3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Lato"/>
              <a:ea typeface="+mn-ea"/>
              <a:cs typeface="+mn-cs"/>
              <a:sym typeface="Arial"/>
            </a:endParaRPr>
          </a:p>
        </p:txBody>
      </p:sp>
      <p:sp>
        <p:nvSpPr>
          <p:cNvPr id="23" name="TextBox 22">
            <a:extLst>
              <a:ext uri="{FF2B5EF4-FFF2-40B4-BE49-F238E27FC236}">
                <a16:creationId xmlns:a16="http://schemas.microsoft.com/office/drawing/2014/main" id="{95A68FF5-94DB-2569-6EF7-B42F609A8913}"/>
              </a:ext>
            </a:extLst>
          </p:cNvPr>
          <p:cNvSpPr txBox="1"/>
          <p:nvPr/>
        </p:nvSpPr>
        <p:spPr>
          <a:xfrm>
            <a:off x="9170358" y="3348119"/>
            <a:ext cx="25275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1"/>
                </a:solidFill>
                <a:effectLst/>
                <a:uLnTx/>
                <a:uFillTx/>
                <a:latin typeface="Lato"/>
                <a:ea typeface="Times New Roman" panose="02020603050405020304" pitchFamily="18" charset="0"/>
                <a:cs typeface="Aptos" panose="020B0004020202020204" pitchFamily="34" charset="0"/>
                <a:sym typeface="Arial"/>
              </a:rPr>
              <a:t>Other Duties &amp; Tariffs</a:t>
            </a:r>
            <a:endParaRPr kumimoji="0" lang="en-US" sz="1800" b="1" i="0" u="none" strike="noStrike" kern="0" cap="none" spc="0" normalizeH="0" baseline="0" noProof="0" dirty="0">
              <a:ln>
                <a:noFill/>
              </a:ln>
              <a:solidFill>
                <a:schemeClr val="accent1"/>
              </a:solidFill>
              <a:effectLst/>
              <a:uLnTx/>
              <a:uFillTx/>
              <a:latin typeface="Aptos" panose="020B0004020202020204" pitchFamily="34" charset="0"/>
              <a:ea typeface="Malgun Gothic" panose="020B0503020000020004" pitchFamily="34" charset="-127"/>
              <a:cs typeface="Aptos" panose="020B0004020202020204" pitchFamily="34" charset="0"/>
              <a:sym typeface="Arial"/>
            </a:endParaRPr>
          </a:p>
        </p:txBody>
      </p:sp>
      <p:pic>
        <p:nvPicPr>
          <p:cNvPr id="30" name="Graphic 29" descr="Shield Tick outline">
            <a:extLst>
              <a:ext uri="{FF2B5EF4-FFF2-40B4-BE49-F238E27FC236}">
                <a16:creationId xmlns:a16="http://schemas.microsoft.com/office/drawing/2014/main" id="{C613BB51-5B8F-6AC9-E655-A54DB2579C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38396" y="2417136"/>
            <a:ext cx="646331" cy="646331"/>
          </a:xfrm>
          <a:prstGeom prst="rect">
            <a:avLst/>
          </a:prstGeom>
        </p:spPr>
      </p:pic>
      <p:pic>
        <p:nvPicPr>
          <p:cNvPr id="32" name="Graphic 31" descr="Checklist outline">
            <a:extLst>
              <a:ext uri="{FF2B5EF4-FFF2-40B4-BE49-F238E27FC236}">
                <a16:creationId xmlns:a16="http://schemas.microsoft.com/office/drawing/2014/main" id="{ED779334-4D14-8443-664D-FCE70AC002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4607" y="2453418"/>
            <a:ext cx="610050" cy="610050"/>
          </a:xfrm>
          <a:prstGeom prst="rect">
            <a:avLst/>
          </a:prstGeom>
        </p:spPr>
      </p:pic>
      <p:pic>
        <p:nvPicPr>
          <p:cNvPr id="36" name="Graphic 35" descr="Magnifying glass outline">
            <a:extLst>
              <a:ext uri="{FF2B5EF4-FFF2-40B4-BE49-F238E27FC236}">
                <a16:creationId xmlns:a16="http://schemas.microsoft.com/office/drawing/2014/main" id="{899F222F-E87A-C290-43F9-40078D771A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2937" y="2434752"/>
            <a:ext cx="610050" cy="610050"/>
          </a:xfrm>
          <a:prstGeom prst="rect">
            <a:avLst/>
          </a:prstGeom>
        </p:spPr>
      </p:pic>
      <p:pic>
        <p:nvPicPr>
          <p:cNvPr id="42" name="Picture 41" descr="A outline of a map&#10;&#10;AI-generated content may be incorrect.">
            <a:extLst>
              <a:ext uri="{FF2B5EF4-FFF2-40B4-BE49-F238E27FC236}">
                <a16:creationId xmlns:a16="http://schemas.microsoft.com/office/drawing/2014/main" id="{86CC01C2-B728-87A5-F25F-4DDEF0114AAE}"/>
              </a:ext>
            </a:extLst>
          </p:cNvPr>
          <p:cNvPicPr>
            <a:picLocks noChangeAspect="1"/>
          </p:cNvPicPr>
          <p:nvPr/>
        </p:nvPicPr>
        <p:blipFill>
          <a:blip r:embed="rId8"/>
          <a:stretch>
            <a:fillRect/>
          </a:stretch>
        </p:blipFill>
        <p:spPr>
          <a:xfrm>
            <a:off x="714244" y="2496752"/>
            <a:ext cx="664496" cy="529598"/>
          </a:xfrm>
          <a:prstGeom prst="rect">
            <a:avLst/>
          </a:prstGeom>
        </p:spPr>
      </p:pic>
      <p:sp>
        <p:nvSpPr>
          <p:cNvPr id="2" name="Slide Number Placeholder 1">
            <a:extLst>
              <a:ext uri="{FF2B5EF4-FFF2-40B4-BE49-F238E27FC236}">
                <a16:creationId xmlns:a16="http://schemas.microsoft.com/office/drawing/2014/main" id="{4DE1BDF9-92D5-050A-8888-B782133B1E05}"/>
              </a:ext>
            </a:extLst>
          </p:cNvPr>
          <p:cNvSpPr txBox="1">
            <a:spLocks/>
          </p:cNvSpPr>
          <p:nvPr/>
        </p:nvSpPr>
        <p:spPr>
          <a:xfrm>
            <a:off x="64217" y="6484188"/>
            <a:ext cx="357207" cy="365126"/>
          </a:xfrm>
          <a:prstGeom prst="ellipse">
            <a:avLst/>
          </a:prstGeom>
          <a:noFill/>
          <a:ln>
            <a:noFill/>
          </a:ln>
        </p:spPr>
        <p:txBody>
          <a:bodyPr vert="horz" lIns="0" tIns="0" rIns="0" bIns="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0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ClrTx/>
              <a:buFontTx/>
              <a:buNone/>
              <a:defRPr/>
            </a:pPr>
            <a:fld id="{8C499CF0-C8E2-4E59-9052-1B24C1960F75}" type="slidenum">
              <a:rPr lang="en-US" smtClean="0">
                <a:solidFill>
                  <a:srgbClr val="788591"/>
                </a:solidFill>
                <a:latin typeface="Lato"/>
              </a:rPr>
              <a:pPr>
                <a:buClrTx/>
                <a:buFontTx/>
                <a:buNone/>
                <a:defRPr/>
              </a:pPr>
              <a:t>3</a:t>
            </a:fld>
            <a:endParaRPr lang="en-US" dirty="0">
              <a:solidFill>
                <a:srgbClr val="788591"/>
              </a:solidFill>
              <a:latin typeface="Lato"/>
            </a:endParaRPr>
          </a:p>
        </p:txBody>
      </p:sp>
      <p:sp>
        <p:nvSpPr>
          <p:cNvPr id="3" name="TextBox 2">
            <a:extLst>
              <a:ext uri="{FF2B5EF4-FFF2-40B4-BE49-F238E27FC236}">
                <a16:creationId xmlns:a16="http://schemas.microsoft.com/office/drawing/2014/main" id="{B640F08C-AA0A-4E79-E9D5-B75D623AD141}"/>
              </a:ext>
            </a:extLst>
          </p:cNvPr>
          <p:cNvSpPr txBox="1"/>
          <p:nvPr/>
        </p:nvSpPr>
        <p:spPr>
          <a:xfrm>
            <a:off x="3512937" y="3647395"/>
            <a:ext cx="243841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Steel/Aluminum</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Automotive</a:t>
            </a:r>
            <a:endPar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Lumber/</a:t>
            </a: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Timber</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Semiconductors</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Copper</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Pharmaceuticals/APIs, </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C</a:t>
            </a:r>
            <a:r>
              <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rPr>
              <a:t>critical minerals</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Aerospace and more . . .</a:t>
            </a:r>
            <a:endPar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4" name="TextBox 3">
            <a:extLst>
              <a:ext uri="{FF2B5EF4-FFF2-40B4-BE49-F238E27FC236}">
                <a16:creationId xmlns:a16="http://schemas.microsoft.com/office/drawing/2014/main" id="{6DFAD3C4-9738-87DA-1F88-839C953DCFC1}"/>
              </a:ext>
            </a:extLst>
          </p:cNvPr>
          <p:cNvSpPr txBox="1"/>
          <p:nvPr/>
        </p:nvSpPr>
        <p:spPr>
          <a:xfrm>
            <a:off x="6333832" y="4108007"/>
            <a:ext cx="243841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“China” Tariff</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“Brazil” Tariff</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 . . More investigations (digital tax, Vietnam, currency issues, etc.)</a:t>
            </a:r>
          </a:p>
        </p:txBody>
      </p:sp>
      <p:sp>
        <p:nvSpPr>
          <p:cNvPr id="5" name="TextBox 4">
            <a:extLst>
              <a:ext uri="{FF2B5EF4-FFF2-40B4-BE49-F238E27FC236}">
                <a16:creationId xmlns:a16="http://schemas.microsoft.com/office/drawing/2014/main" id="{0B02ADBA-E239-D92C-D56F-8FE1A23F194B}"/>
              </a:ext>
            </a:extLst>
          </p:cNvPr>
          <p:cNvSpPr txBox="1"/>
          <p:nvPr/>
        </p:nvSpPr>
        <p:spPr>
          <a:xfrm>
            <a:off x="9220180" y="3970559"/>
            <a:ext cx="243841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dirty="0">
              <a:ln>
                <a:noFill/>
              </a:ln>
              <a:solidFill>
                <a:srgbClr val="525252"/>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Section 201 (Trade Act)</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Section 122 (Trade Act)</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Section 338 (Tariff Act)</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r>
              <a:rPr lang="en-US" b="1" dirty="0">
                <a:solidFill>
                  <a:srgbClr val="525252"/>
                </a:solidFill>
                <a:latin typeface="Lato" panose="020F0502020204030203" pitchFamily="34" charset="0"/>
                <a:ea typeface="Lato" panose="020F0502020204030203" pitchFamily="34" charset="0"/>
                <a:cs typeface="Lato" panose="020F0502020204030203" pitchFamily="34" charset="0"/>
              </a:rPr>
              <a:t>Antidumping/countervailing duties</a:t>
            </a:r>
          </a:p>
          <a:p>
            <a:pPr marL="285750" marR="0" lvl="0" indent="-285750" algn="l" defTabSz="914400" rtl="0" eaLnBrk="1" fontAlgn="auto" latinLnBrk="0" hangingPunct="1">
              <a:lnSpc>
                <a:spcPct val="100000"/>
              </a:lnSpc>
              <a:spcBef>
                <a:spcPts val="0"/>
              </a:spcBef>
              <a:spcAft>
                <a:spcPts val="0"/>
              </a:spcAft>
              <a:buClr>
                <a:srgbClr val="F37920"/>
              </a:buClr>
              <a:buSzTx/>
              <a:buFont typeface="Arial" panose="020B0604020202020204" pitchFamily="34" charset="0"/>
              <a:buChar char="•"/>
              <a:tabLst/>
              <a:defRPr/>
            </a:pPr>
            <a:endParaRPr lang="en-US" b="1" dirty="0">
              <a:solidFill>
                <a:srgbClr val="525252"/>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0567E583-0956-970E-B6C5-E2A710860C9B}"/>
              </a:ext>
            </a:extLst>
          </p:cNvPr>
          <p:cNvSpPr txBox="1"/>
          <p:nvPr/>
        </p:nvSpPr>
        <p:spPr>
          <a:xfrm>
            <a:off x="518304" y="6546004"/>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pic>
        <p:nvPicPr>
          <p:cNvPr id="11" name="Picture 24" descr="Vector Seal of the United States Department of Commerce Editorial ...">
            <a:extLst>
              <a:ext uri="{FF2B5EF4-FFF2-40B4-BE49-F238E27FC236}">
                <a16:creationId xmlns:a16="http://schemas.microsoft.com/office/drawing/2014/main" id="{D978D438-8C29-3346-8B3D-F0FB6800A1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166" t="12705" r="8761" b="13203"/>
          <a:stretch>
            <a:fillRect/>
          </a:stretch>
        </p:blipFill>
        <p:spPr bwMode="auto">
          <a:xfrm>
            <a:off x="5121383" y="2378660"/>
            <a:ext cx="840839" cy="749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federal government round seals carved wood wall plaques">
            <a:extLst>
              <a:ext uri="{FF2B5EF4-FFF2-40B4-BE49-F238E27FC236}">
                <a16:creationId xmlns:a16="http://schemas.microsoft.com/office/drawing/2014/main" id="{071BE04F-5F56-986B-F630-0F0EDB101F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6167" y="2362126"/>
            <a:ext cx="806075" cy="8083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3F264DD-6379-0C5F-A6DE-B170ACB14AC2}"/>
              </a:ext>
            </a:extLst>
          </p:cNvPr>
          <p:cNvPicPr>
            <a:picLocks noChangeAspect="1"/>
          </p:cNvPicPr>
          <p:nvPr/>
        </p:nvPicPr>
        <p:blipFill>
          <a:blip r:embed="rId11"/>
          <a:srcRect l="652" t="970" r="963"/>
          <a:stretch>
            <a:fillRect/>
          </a:stretch>
        </p:blipFill>
        <p:spPr>
          <a:xfrm>
            <a:off x="2365660" y="2378660"/>
            <a:ext cx="755055" cy="758335"/>
          </a:xfrm>
          <a:prstGeom prst="rect">
            <a:avLst/>
          </a:prstGeom>
        </p:spPr>
      </p:pic>
      <p:pic>
        <p:nvPicPr>
          <p:cNvPr id="18" name="Picture 26" descr="Seal Of The United States Department Of The Treasury - United States ...">
            <a:extLst>
              <a:ext uri="{FF2B5EF4-FFF2-40B4-BE49-F238E27FC236}">
                <a16:creationId xmlns:a16="http://schemas.microsoft.com/office/drawing/2014/main" id="{CEF1EB9D-C1D3-8A4A-D8D2-ADF052189A4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9074" y="2390429"/>
            <a:ext cx="743184" cy="78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620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75EC-6259-1F3E-A963-B44D679A3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2E88A-DD1D-5954-7FB1-58209AA45293}"/>
              </a:ext>
            </a:extLst>
          </p:cNvPr>
          <p:cNvSpPr>
            <a:spLocks noGrp="1"/>
          </p:cNvSpPr>
          <p:nvPr>
            <p:ph type="title" idx="4294967295"/>
          </p:nvPr>
        </p:nvSpPr>
        <p:spPr>
          <a:xfrm>
            <a:off x="391141" y="251658"/>
            <a:ext cx="10515600" cy="1325562"/>
          </a:xfrm>
          <a:prstGeom prst="rect">
            <a:avLst/>
          </a:prstGeom>
        </p:spPr>
        <p:txBody>
          <a:bodyPr>
            <a:normAutofit/>
          </a:bodyPr>
          <a:lstStyle/>
          <a:p>
            <a:r>
              <a:rPr lang="en-US" sz="4000" dirty="0">
                <a:solidFill>
                  <a:schemeClr val="bg2"/>
                </a:solidFill>
                <a:latin typeface="+mj-lt"/>
                <a:ea typeface="Lato Black" panose="020F0502020204030203" pitchFamily="34" charset="0"/>
                <a:cs typeface="Lato Black" panose="020F0502020204030203" pitchFamily="34" charset="0"/>
              </a:rPr>
              <a:t>US Customs &amp; Border Protection / Statistics</a:t>
            </a:r>
            <a:endParaRPr lang="en-US" sz="4000" b="0" dirty="0">
              <a:solidFill>
                <a:schemeClr val="bg2"/>
              </a:solidFill>
              <a:latin typeface="+mj-lt"/>
              <a:ea typeface="Lato Black" panose="020F0502020204030203" pitchFamily="34" charset="0"/>
              <a:cs typeface="Lato Black" panose="020F0502020204030203" pitchFamily="34" charset="0"/>
            </a:endParaRPr>
          </a:p>
        </p:txBody>
      </p:sp>
      <p:sp>
        <p:nvSpPr>
          <p:cNvPr id="9" name="Slide Number Placeholder 1">
            <a:extLst>
              <a:ext uri="{FF2B5EF4-FFF2-40B4-BE49-F238E27FC236}">
                <a16:creationId xmlns:a16="http://schemas.microsoft.com/office/drawing/2014/main" id="{DCABFB16-8136-33F7-5DAC-3DF83F903283}"/>
              </a:ext>
            </a:extLst>
          </p:cNvPr>
          <p:cNvSpPr txBox="1">
            <a:spLocks/>
          </p:cNvSpPr>
          <p:nvPr/>
        </p:nvSpPr>
        <p:spPr>
          <a:xfrm>
            <a:off x="64217" y="6484188"/>
            <a:ext cx="357207" cy="365126"/>
          </a:xfrm>
          <a:prstGeom prst="ellipse">
            <a:avLst/>
          </a:prstGeom>
          <a:noFill/>
          <a:ln>
            <a:noFill/>
          </a:ln>
        </p:spPr>
        <p:txBody>
          <a:bodyPr vert="horz" lIns="0" tIns="0" rIns="0" bIns="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0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ClrTx/>
              <a:buFontTx/>
              <a:buNone/>
              <a:defRPr/>
            </a:pPr>
            <a:fld id="{8C499CF0-C8E2-4E59-9052-1B24C1960F75}" type="slidenum">
              <a:rPr lang="en-US" smtClean="0">
                <a:solidFill>
                  <a:srgbClr val="788591"/>
                </a:solidFill>
                <a:latin typeface="Lato"/>
              </a:rPr>
              <a:pPr>
                <a:buClrTx/>
                <a:buFontTx/>
                <a:buNone/>
                <a:defRPr/>
              </a:pPr>
              <a:t>4</a:t>
            </a:fld>
            <a:endParaRPr lang="en-US" dirty="0">
              <a:solidFill>
                <a:srgbClr val="788591"/>
              </a:solidFill>
              <a:latin typeface="Lato"/>
            </a:endParaRPr>
          </a:p>
        </p:txBody>
      </p:sp>
      <p:pic>
        <p:nvPicPr>
          <p:cNvPr id="11" name="Picture 10">
            <a:extLst>
              <a:ext uri="{FF2B5EF4-FFF2-40B4-BE49-F238E27FC236}">
                <a16:creationId xmlns:a16="http://schemas.microsoft.com/office/drawing/2014/main" id="{F6C78BFF-A665-B141-740F-E5682A710817}"/>
              </a:ext>
            </a:extLst>
          </p:cNvPr>
          <p:cNvPicPr>
            <a:picLocks noChangeAspect="1"/>
          </p:cNvPicPr>
          <p:nvPr/>
        </p:nvPicPr>
        <p:blipFill>
          <a:blip r:embed="rId2"/>
          <a:stretch>
            <a:fillRect/>
          </a:stretch>
        </p:blipFill>
        <p:spPr>
          <a:xfrm>
            <a:off x="391141" y="1215051"/>
            <a:ext cx="11409718" cy="4927401"/>
          </a:xfrm>
          <a:prstGeom prst="rect">
            <a:avLst/>
          </a:prstGeom>
        </p:spPr>
      </p:pic>
      <p:sp>
        <p:nvSpPr>
          <p:cNvPr id="4" name="TextBox 3">
            <a:extLst>
              <a:ext uri="{FF2B5EF4-FFF2-40B4-BE49-F238E27FC236}">
                <a16:creationId xmlns:a16="http://schemas.microsoft.com/office/drawing/2014/main" id="{639F21BA-86AA-4125-AA53-1AA64B99D024}"/>
              </a:ext>
            </a:extLst>
          </p:cNvPr>
          <p:cNvSpPr txBox="1"/>
          <p:nvPr/>
        </p:nvSpPr>
        <p:spPr>
          <a:xfrm>
            <a:off x="518304" y="6546004"/>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sp>
        <p:nvSpPr>
          <p:cNvPr id="5" name="TextBox 4">
            <a:extLst>
              <a:ext uri="{FF2B5EF4-FFF2-40B4-BE49-F238E27FC236}">
                <a16:creationId xmlns:a16="http://schemas.microsoft.com/office/drawing/2014/main" id="{A6ACE186-43FF-769B-6BD4-490AA357A949}"/>
              </a:ext>
            </a:extLst>
          </p:cNvPr>
          <p:cNvSpPr txBox="1"/>
          <p:nvPr/>
        </p:nvSpPr>
        <p:spPr>
          <a:xfrm>
            <a:off x="9529011" y="1135781"/>
            <a:ext cx="2271848" cy="5091764"/>
          </a:xfrm>
          <a:prstGeom prst="rect">
            <a:avLst/>
          </a:prstGeom>
          <a:noFill/>
          <a:ln w="38100">
            <a:solidFill>
              <a:schemeClr val="accent1"/>
            </a:solidFill>
            <a:prstDash val="sysDash"/>
          </a:ln>
        </p:spPr>
        <p:txBody>
          <a:bodyPr wrap="square" rtlCol="0">
            <a:spAutoFit/>
          </a:bodyPr>
          <a:lstStyle/>
          <a:p>
            <a:endParaRPr lang="en-US" dirty="0"/>
          </a:p>
        </p:txBody>
      </p:sp>
    </p:spTree>
    <p:extLst>
      <p:ext uri="{BB962C8B-B14F-4D97-AF65-F5344CB8AC3E}">
        <p14:creationId xmlns:p14="http://schemas.microsoft.com/office/powerpoint/2010/main" val="305960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E3E5C-2706-AB38-6CC0-004CAAB72FF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856EEC5-E41E-83B7-4E84-BB02A3DE1D14}"/>
              </a:ext>
            </a:extLst>
          </p:cNvPr>
          <p:cNvSpPr txBox="1">
            <a:spLocks/>
          </p:cNvSpPr>
          <p:nvPr/>
        </p:nvSpPr>
        <p:spPr>
          <a:xfrm>
            <a:off x="330662" y="200496"/>
            <a:ext cx="10606609" cy="73599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2"/>
                </a:solidFill>
                <a:effectLst/>
                <a:uLnTx/>
                <a:uFillTx/>
                <a:latin typeface="Lato Heavy"/>
                <a:cs typeface="Arial"/>
                <a:sym typeface="Arial"/>
              </a:rPr>
              <a:t>Frequently Asked Questions</a:t>
            </a:r>
          </a:p>
        </p:txBody>
      </p:sp>
      <p:graphicFrame>
        <p:nvGraphicFramePr>
          <p:cNvPr id="2" name="Table 1">
            <a:extLst>
              <a:ext uri="{FF2B5EF4-FFF2-40B4-BE49-F238E27FC236}">
                <a16:creationId xmlns:a16="http://schemas.microsoft.com/office/drawing/2014/main" id="{E363B182-DCB5-C1C0-F049-F39B03F43754}"/>
              </a:ext>
            </a:extLst>
          </p:cNvPr>
          <p:cNvGraphicFramePr>
            <a:graphicFrameLocks noGrp="1"/>
          </p:cNvGraphicFramePr>
          <p:nvPr>
            <p:extLst>
              <p:ext uri="{D42A27DB-BD31-4B8C-83A1-F6EECF244321}">
                <p14:modId xmlns:p14="http://schemas.microsoft.com/office/powerpoint/2010/main" val="2655942868"/>
              </p:ext>
            </p:extLst>
          </p:nvPr>
        </p:nvGraphicFramePr>
        <p:xfrm>
          <a:off x="421424" y="1125239"/>
          <a:ext cx="11361001" cy="4820881"/>
        </p:xfrm>
        <a:graphic>
          <a:graphicData uri="http://schemas.openxmlformats.org/drawingml/2006/table">
            <a:tbl>
              <a:tblPr firstRow="1" bandRow="1">
                <a:tableStyleId>{A60BCBAF-1C96-4A86-AF0E-3787581EB7F7}</a:tableStyleId>
              </a:tblPr>
              <a:tblGrid>
                <a:gridCol w="3949234">
                  <a:extLst>
                    <a:ext uri="{9D8B030D-6E8A-4147-A177-3AD203B41FA5}">
                      <a16:colId xmlns:a16="http://schemas.microsoft.com/office/drawing/2014/main" val="2596283246"/>
                    </a:ext>
                  </a:extLst>
                </a:gridCol>
                <a:gridCol w="7411767">
                  <a:extLst>
                    <a:ext uri="{9D8B030D-6E8A-4147-A177-3AD203B41FA5}">
                      <a16:colId xmlns:a16="http://schemas.microsoft.com/office/drawing/2014/main" val="674422477"/>
                    </a:ext>
                  </a:extLst>
                </a:gridCol>
              </a:tblGrid>
              <a:tr h="343671">
                <a:tc>
                  <a:txBody>
                    <a:bodyPr/>
                    <a:lstStyle/>
                    <a:p>
                      <a:r>
                        <a:rPr lang="en-US" sz="1400" dirty="0"/>
                        <a:t>Questions</a:t>
                      </a:r>
                    </a:p>
                  </a:txBody>
                  <a:tcPr>
                    <a:solidFill>
                      <a:schemeClr val="accent2"/>
                    </a:solidFill>
                  </a:tcPr>
                </a:tc>
                <a:tc>
                  <a:txBody>
                    <a:bodyPr/>
                    <a:lstStyle/>
                    <a:p>
                      <a:r>
                        <a:rPr lang="en-US" sz="1400" dirty="0"/>
                        <a:t>Answers</a:t>
                      </a:r>
                    </a:p>
                  </a:txBody>
                  <a:tcPr>
                    <a:solidFill>
                      <a:schemeClr val="accent2"/>
                    </a:solidFill>
                  </a:tcPr>
                </a:tc>
                <a:extLst>
                  <a:ext uri="{0D108BD9-81ED-4DB2-BD59-A6C34878D82A}">
                    <a16:rowId xmlns:a16="http://schemas.microsoft.com/office/drawing/2014/main" val="10714562"/>
                  </a:ext>
                </a:extLst>
              </a:tr>
              <a:tr h="1251952">
                <a:tc>
                  <a:txBody>
                    <a:bodyPr/>
                    <a:lstStyle/>
                    <a:p>
                      <a:r>
                        <a:rPr lang="en-US" sz="1400" b="1" dirty="0">
                          <a:solidFill>
                            <a:schemeClr val="bg2"/>
                          </a:solidFill>
                        </a:rPr>
                        <a:t>How long would the tariffs will stay?</a:t>
                      </a:r>
                    </a:p>
                  </a:txBody>
                  <a:tcPr>
                    <a:solidFill>
                      <a:srgbClr val="EBF0F1"/>
                    </a:solidFill>
                  </a:tcPr>
                </a:tc>
                <a:tc>
                  <a:txBody>
                    <a:bodyPr/>
                    <a:lstStyle/>
                    <a:p>
                      <a:r>
                        <a:rPr lang="en-US" sz="1400" dirty="0">
                          <a:solidFill>
                            <a:schemeClr val="bg2"/>
                          </a:solidFill>
                        </a:rPr>
                        <a:t>Section 232 and 301 tariffs are likely to be long term, as they go through a detailed economic analysis. In contrast, IEEPA tariffs may be shorter term since Congress retains oversight — the national emergency under IEEPA must be renewed annually, and Congress has the authority to terminate it.</a:t>
                      </a:r>
                    </a:p>
                  </a:txBody>
                  <a:tcPr>
                    <a:solidFill>
                      <a:srgbClr val="EBF0F1"/>
                    </a:solidFill>
                  </a:tcPr>
                </a:tc>
                <a:extLst>
                  <a:ext uri="{0D108BD9-81ED-4DB2-BD59-A6C34878D82A}">
                    <a16:rowId xmlns:a16="http://schemas.microsoft.com/office/drawing/2014/main" val="2729279367"/>
                  </a:ext>
                </a:extLst>
              </a:tr>
              <a:tr h="1426938">
                <a:tc>
                  <a:txBody>
                    <a:bodyPr/>
                    <a:lstStyle/>
                    <a:p>
                      <a:r>
                        <a:rPr lang="en-US" sz="1400" b="1" dirty="0">
                          <a:solidFill>
                            <a:schemeClr val="bg2"/>
                          </a:solidFill>
                        </a:rPr>
                        <a:t>Are there going to be exemptions for US manufacturers</a:t>
                      </a:r>
                    </a:p>
                  </a:txBody>
                  <a:tcPr>
                    <a:solidFill>
                      <a:srgbClr val="EBF0F1"/>
                    </a:solidFill>
                  </a:tcPr>
                </a:tc>
                <a:tc>
                  <a:txBody>
                    <a:bodyPr/>
                    <a:lstStyle/>
                    <a:p>
                      <a:r>
                        <a:rPr lang="en-US" sz="1400" dirty="0">
                          <a:solidFill>
                            <a:schemeClr val="bg2"/>
                          </a:solidFill>
                        </a:rPr>
                        <a:t>No such exemptions exist yet, but product-specific or country-specific exclusion processes could be implemented based on prior tariff history. If so, US manufacturing may be one of the factors considered. However, the current administration appears hesitant to establish and administer broad exclusion processes. Instead, they seem to prefer conducting unilateral investigations and creating targeted exemptions or negotiating directly with countries to adjust tariff rates.</a:t>
                      </a:r>
                    </a:p>
                  </a:txBody>
                  <a:tcPr>
                    <a:solidFill>
                      <a:srgbClr val="EBF0F1"/>
                    </a:solidFill>
                  </a:tcPr>
                </a:tc>
                <a:extLst>
                  <a:ext uri="{0D108BD9-81ED-4DB2-BD59-A6C34878D82A}">
                    <a16:rowId xmlns:a16="http://schemas.microsoft.com/office/drawing/2014/main" val="1944371758"/>
                  </a:ext>
                </a:extLst>
              </a:tr>
              <a:tr h="940386">
                <a:tc>
                  <a:txBody>
                    <a:bodyPr/>
                    <a:lstStyle/>
                    <a:p>
                      <a:r>
                        <a:rPr lang="en-US" sz="1400" b="1" dirty="0">
                          <a:solidFill>
                            <a:schemeClr val="bg2"/>
                          </a:solidFill>
                        </a:rPr>
                        <a:t>Is there a process to petition for tariff relief or adjustments specific to our products?</a:t>
                      </a:r>
                    </a:p>
                  </a:txBody>
                  <a:tcPr>
                    <a:solidFill>
                      <a:srgbClr val="EBF0F1"/>
                    </a:solidFill>
                  </a:tcPr>
                </a:tc>
                <a:tc>
                  <a:txBody>
                    <a:bodyPr/>
                    <a:lstStyle/>
                    <a:p>
                      <a:r>
                        <a:rPr lang="en-US" sz="1400" dirty="0">
                          <a:solidFill>
                            <a:schemeClr val="bg2"/>
                          </a:solidFill>
                        </a:rPr>
                        <a:t>Unfortunately, there is no formal process to do this. However, if you have a significant investment and presence in the U.S., we strongly recommend engaging with your local Chamber of Commerce and your State’s economic development department to raise your concerns. Sending a letter to congressional offices — and through them, to the relevant government agencies — is also a constructive approach. In addition, organizations such as KOCAS could serve as advocates. As a group or organizational initiative, it would be much more effective if we collaborated and approached this issue collectively.</a:t>
                      </a:r>
                    </a:p>
                    <a:p>
                      <a:endParaRPr lang="en-US" sz="1400" dirty="0">
                        <a:solidFill>
                          <a:schemeClr val="bg2"/>
                        </a:solidFill>
                      </a:endParaRPr>
                    </a:p>
                  </a:txBody>
                  <a:tcPr>
                    <a:solidFill>
                      <a:srgbClr val="EBF0F1"/>
                    </a:solidFill>
                  </a:tcPr>
                </a:tc>
                <a:extLst>
                  <a:ext uri="{0D108BD9-81ED-4DB2-BD59-A6C34878D82A}">
                    <a16:rowId xmlns:a16="http://schemas.microsoft.com/office/drawing/2014/main" val="2545704121"/>
                  </a:ext>
                </a:extLst>
              </a:tr>
            </a:tbl>
          </a:graphicData>
        </a:graphic>
      </p:graphicFrame>
      <p:sp>
        <p:nvSpPr>
          <p:cNvPr id="4" name="Slide Number Placeholder 1">
            <a:extLst>
              <a:ext uri="{FF2B5EF4-FFF2-40B4-BE49-F238E27FC236}">
                <a16:creationId xmlns:a16="http://schemas.microsoft.com/office/drawing/2014/main" id="{BD5078A1-B3F3-CC6E-7FE4-54E720C45EF2}"/>
              </a:ext>
            </a:extLst>
          </p:cNvPr>
          <p:cNvSpPr txBox="1">
            <a:spLocks/>
          </p:cNvSpPr>
          <p:nvPr/>
        </p:nvSpPr>
        <p:spPr>
          <a:xfrm>
            <a:off x="64217" y="6484188"/>
            <a:ext cx="357207" cy="365126"/>
          </a:xfrm>
          <a:prstGeom prst="ellipse">
            <a:avLst/>
          </a:prstGeom>
          <a:noFill/>
          <a:ln>
            <a:noFill/>
          </a:ln>
        </p:spPr>
        <p:txBody>
          <a:bodyPr vert="horz" lIns="0" tIns="0" rIns="0" bIns="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0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ClrTx/>
              <a:buFontTx/>
              <a:buNone/>
              <a:defRPr/>
            </a:pPr>
            <a:fld id="{8C499CF0-C8E2-4E59-9052-1B24C1960F75}" type="slidenum">
              <a:rPr lang="en-US" smtClean="0">
                <a:solidFill>
                  <a:srgbClr val="788591"/>
                </a:solidFill>
                <a:latin typeface="Lato"/>
              </a:rPr>
              <a:pPr>
                <a:buClrTx/>
                <a:buFontTx/>
                <a:buNone/>
                <a:defRPr/>
              </a:pPr>
              <a:t>5</a:t>
            </a:fld>
            <a:endParaRPr lang="en-US" dirty="0">
              <a:solidFill>
                <a:srgbClr val="788591"/>
              </a:solidFill>
              <a:latin typeface="Lato"/>
            </a:endParaRPr>
          </a:p>
        </p:txBody>
      </p:sp>
      <p:sp>
        <p:nvSpPr>
          <p:cNvPr id="6" name="TextBox 5">
            <a:extLst>
              <a:ext uri="{FF2B5EF4-FFF2-40B4-BE49-F238E27FC236}">
                <a16:creationId xmlns:a16="http://schemas.microsoft.com/office/drawing/2014/main" id="{1CE82D19-14F7-001B-06DB-59828DC8396F}"/>
              </a:ext>
            </a:extLst>
          </p:cNvPr>
          <p:cNvSpPr txBox="1"/>
          <p:nvPr/>
        </p:nvSpPr>
        <p:spPr>
          <a:xfrm>
            <a:off x="518304" y="6546004"/>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spTree>
    <p:extLst>
      <p:ext uri="{BB962C8B-B14F-4D97-AF65-F5344CB8AC3E}">
        <p14:creationId xmlns:p14="http://schemas.microsoft.com/office/powerpoint/2010/main" val="27116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16915-1DB3-D1B2-0A85-E95AB086180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C458ED-41D4-25D3-F69F-E02AC26F35CC}"/>
              </a:ext>
            </a:extLst>
          </p:cNvPr>
          <p:cNvSpPr txBox="1">
            <a:spLocks/>
          </p:cNvSpPr>
          <p:nvPr/>
        </p:nvSpPr>
        <p:spPr>
          <a:xfrm>
            <a:off x="330662" y="200496"/>
            <a:ext cx="10606609" cy="73599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2"/>
                </a:solidFill>
                <a:effectLst/>
                <a:uLnTx/>
                <a:uFillTx/>
                <a:latin typeface="Lato Heavy"/>
                <a:cs typeface="Arial"/>
                <a:sym typeface="Arial"/>
              </a:rPr>
              <a:t>Frequently Asked Questions</a:t>
            </a:r>
          </a:p>
        </p:txBody>
      </p:sp>
      <p:graphicFrame>
        <p:nvGraphicFramePr>
          <p:cNvPr id="2" name="Table 1">
            <a:extLst>
              <a:ext uri="{FF2B5EF4-FFF2-40B4-BE49-F238E27FC236}">
                <a16:creationId xmlns:a16="http://schemas.microsoft.com/office/drawing/2014/main" id="{CE448F4E-9F4C-EAE7-03A4-A9A63FF0BD14}"/>
              </a:ext>
            </a:extLst>
          </p:cNvPr>
          <p:cNvGraphicFramePr>
            <a:graphicFrameLocks noGrp="1"/>
          </p:cNvGraphicFramePr>
          <p:nvPr>
            <p:extLst>
              <p:ext uri="{D42A27DB-BD31-4B8C-83A1-F6EECF244321}">
                <p14:modId xmlns:p14="http://schemas.microsoft.com/office/powerpoint/2010/main" val="1903466254"/>
              </p:ext>
            </p:extLst>
          </p:nvPr>
        </p:nvGraphicFramePr>
        <p:xfrm>
          <a:off x="421424" y="1029515"/>
          <a:ext cx="11361001" cy="5190222"/>
        </p:xfrm>
        <a:graphic>
          <a:graphicData uri="http://schemas.openxmlformats.org/drawingml/2006/table">
            <a:tbl>
              <a:tblPr firstRow="1" bandRow="1">
                <a:tableStyleId>{A60BCBAF-1C96-4A86-AF0E-3787581EB7F7}</a:tableStyleId>
              </a:tblPr>
              <a:tblGrid>
                <a:gridCol w="3949234">
                  <a:extLst>
                    <a:ext uri="{9D8B030D-6E8A-4147-A177-3AD203B41FA5}">
                      <a16:colId xmlns:a16="http://schemas.microsoft.com/office/drawing/2014/main" val="2596283246"/>
                    </a:ext>
                  </a:extLst>
                </a:gridCol>
                <a:gridCol w="7411767">
                  <a:extLst>
                    <a:ext uri="{9D8B030D-6E8A-4147-A177-3AD203B41FA5}">
                      <a16:colId xmlns:a16="http://schemas.microsoft.com/office/drawing/2014/main" val="674422477"/>
                    </a:ext>
                  </a:extLst>
                </a:gridCol>
              </a:tblGrid>
              <a:tr h="361406">
                <a:tc>
                  <a:txBody>
                    <a:bodyPr/>
                    <a:lstStyle/>
                    <a:p>
                      <a:r>
                        <a:rPr lang="en-US" sz="1400" dirty="0"/>
                        <a:t>Questions</a:t>
                      </a:r>
                    </a:p>
                  </a:txBody>
                  <a:tcPr>
                    <a:solidFill>
                      <a:schemeClr val="accent2"/>
                    </a:solidFill>
                  </a:tcPr>
                </a:tc>
                <a:tc>
                  <a:txBody>
                    <a:bodyPr/>
                    <a:lstStyle/>
                    <a:p>
                      <a:r>
                        <a:rPr lang="en-US" sz="1400" dirty="0"/>
                        <a:t>Answers</a:t>
                      </a:r>
                    </a:p>
                  </a:txBody>
                  <a:tcPr>
                    <a:solidFill>
                      <a:schemeClr val="accent2"/>
                    </a:solidFill>
                  </a:tcPr>
                </a:tc>
                <a:extLst>
                  <a:ext uri="{0D108BD9-81ED-4DB2-BD59-A6C34878D82A}">
                    <a16:rowId xmlns:a16="http://schemas.microsoft.com/office/drawing/2014/main" val="10714562"/>
                  </a:ext>
                </a:extLst>
              </a:tr>
              <a:tr h="13165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bg2"/>
                          </a:solidFill>
                        </a:rPr>
                        <a:t>Is it true that all non-derivative Chapter 73 (iron/steel articles) and Chapter 76 (aluminum articles) items are also subject to Section 232 tariffs based on content?</a:t>
                      </a:r>
                      <a:endParaRPr lang="en-US" sz="1400" b="1" strike="noStrike" dirty="0">
                        <a:solidFill>
                          <a:srgbClr val="FF0000"/>
                        </a:solidFill>
                      </a:endParaRPr>
                    </a:p>
                  </a:txBody>
                  <a:tcPr>
                    <a:solidFill>
                      <a:srgbClr val="EBF0F1"/>
                    </a:solidFill>
                  </a:tcPr>
                </a:tc>
                <a:tc>
                  <a:txBody>
                    <a:bodyPr/>
                    <a:lstStyle/>
                    <a:p>
                      <a:r>
                        <a:rPr lang="en-US" sz="1400" dirty="0">
                          <a:solidFill>
                            <a:schemeClr val="bg2"/>
                          </a:solidFill>
                        </a:rPr>
                        <a:t>Yes. Non-derivative products under Chapters 73 and 76 are subject to the tariff based on their steel or aluminum content. The tariff does not automatically apply to the entire product’s customs value, but rather to the portion attributable to the covered content.</a:t>
                      </a:r>
                    </a:p>
                  </a:txBody>
                  <a:tcPr>
                    <a:solidFill>
                      <a:srgbClr val="EBF0F1"/>
                    </a:solidFill>
                  </a:tcPr>
                </a:tc>
                <a:extLst>
                  <a:ext uri="{0D108BD9-81ED-4DB2-BD59-A6C34878D82A}">
                    <a16:rowId xmlns:a16="http://schemas.microsoft.com/office/drawing/2014/main" val="2729279367"/>
                  </a:ext>
                </a:extLst>
              </a:tr>
              <a:tr h="150057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bg2"/>
                          </a:solidFill>
                        </a:rPr>
                        <a:t>How is the steel/aluminum content calculated?</a:t>
                      </a:r>
                    </a:p>
                  </a:txBody>
                  <a:tcPr>
                    <a:solidFill>
                      <a:srgbClr val="EBF0F1"/>
                    </a:solidFill>
                  </a:tcPr>
                </a:tc>
                <a:tc>
                  <a:txBody>
                    <a:bodyPr/>
                    <a:lstStyle/>
                    <a:p>
                      <a:r>
                        <a:rPr lang="en-US" sz="1400" dirty="0">
                          <a:solidFill>
                            <a:schemeClr val="bg2"/>
                          </a:solidFill>
                        </a:rPr>
                        <a:t>The Section 232 tariff is assessed only on the steel and aluminum content of the product. According to CBP’s FAQ and messaging, the content is calculated based on both the weight and the customs value of the covered materials used in the imported product. While CBP guidance remains somewhat vague as to what exactly must be included in the customs value, it is generally safer to include related processing fees as part of the dutiable amount until clearer guidance is issued.</a:t>
                      </a:r>
                    </a:p>
                  </a:txBody>
                  <a:tcPr>
                    <a:solidFill>
                      <a:srgbClr val="EBF0F1"/>
                    </a:solidFill>
                  </a:tcPr>
                </a:tc>
                <a:extLst>
                  <a:ext uri="{0D108BD9-81ED-4DB2-BD59-A6C34878D82A}">
                    <a16:rowId xmlns:a16="http://schemas.microsoft.com/office/drawing/2014/main" val="1944371758"/>
                  </a:ext>
                </a:extLst>
              </a:tr>
              <a:tr h="15545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strike="noStrike" dirty="0">
                          <a:solidFill>
                            <a:schemeClr val="bg2"/>
                          </a:solidFill>
                        </a:rPr>
                        <a:t>Can I adjust the intercompany purchase price to achieve a lower customs value? Or, alternatively, can I create a separate payment for engineering services, consulting, administrative costs, etc., and carve those out from the current price?</a:t>
                      </a:r>
                    </a:p>
                  </a:txBody>
                  <a:tcPr>
                    <a:solidFill>
                      <a:srgbClr val="EBF0F1"/>
                    </a:solidFill>
                  </a:tcPr>
                </a:tc>
                <a:tc>
                  <a:txBody>
                    <a:bodyPr/>
                    <a:lstStyle/>
                    <a:p>
                      <a:r>
                        <a:rPr lang="en-US" sz="1400" dirty="0">
                          <a:solidFill>
                            <a:schemeClr val="bg2"/>
                          </a:solidFill>
                        </a:rPr>
                        <a:t>You cannot simply adjust the price without undergoing both a customs valuation analysis and a transfer pricing review. The revised value must satisfy Customs’ arm’s-length pricing requirement (the “circumstances of sale” test). In addition, carving out certain cost elements may not necessarily exclude them from the customs value — this depends on the nexus between those costs and the production or importation of the goods. While some costs are traditionally treated as non-dutiable, a careful review of the scope of the fees, the payment arrangements, and supporting economic and legal analyses is necessary to justify their treatment.</a:t>
                      </a:r>
                    </a:p>
                    <a:p>
                      <a:endParaRPr lang="en-US" sz="1400" dirty="0">
                        <a:solidFill>
                          <a:schemeClr val="bg2"/>
                        </a:solidFill>
                      </a:endParaRPr>
                    </a:p>
                  </a:txBody>
                  <a:tcPr>
                    <a:solidFill>
                      <a:srgbClr val="EBF0F1"/>
                    </a:solidFill>
                  </a:tcPr>
                </a:tc>
                <a:extLst>
                  <a:ext uri="{0D108BD9-81ED-4DB2-BD59-A6C34878D82A}">
                    <a16:rowId xmlns:a16="http://schemas.microsoft.com/office/drawing/2014/main" val="3184420858"/>
                  </a:ext>
                </a:extLst>
              </a:tr>
            </a:tbl>
          </a:graphicData>
        </a:graphic>
      </p:graphicFrame>
      <p:sp>
        <p:nvSpPr>
          <p:cNvPr id="4" name="Slide Number Placeholder 1">
            <a:extLst>
              <a:ext uri="{FF2B5EF4-FFF2-40B4-BE49-F238E27FC236}">
                <a16:creationId xmlns:a16="http://schemas.microsoft.com/office/drawing/2014/main" id="{5345F8AA-8502-82F3-D02E-0AAA3D79CE33}"/>
              </a:ext>
            </a:extLst>
          </p:cNvPr>
          <p:cNvSpPr txBox="1">
            <a:spLocks/>
          </p:cNvSpPr>
          <p:nvPr/>
        </p:nvSpPr>
        <p:spPr>
          <a:xfrm>
            <a:off x="64217" y="6484188"/>
            <a:ext cx="357207" cy="365126"/>
          </a:xfrm>
          <a:prstGeom prst="ellipse">
            <a:avLst/>
          </a:prstGeom>
          <a:noFill/>
          <a:ln>
            <a:noFill/>
          </a:ln>
        </p:spPr>
        <p:txBody>
          <a:bodyPr vert="horz" lIns="0" tIns="0" rIns="0" bIns="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0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ClrTx/>
              <a:buFontTx/>
              <a:buNone/>
              <a:defRPr/>
            </a:pPr>
            <a:fld id="{8C499CF0-C8E2-4E59-9052-1B24C1960F75}" type="slidenum">
              <a:rPr lang="en-US" smtClean="0">
                <a:solidFill>
                  <a:srgbClr val="788591"/>
                </a:solidFill>
                <a:latin typeface="Lato"/>
              </a:rPr>
              <a:pPr>
                <a:buClrTx/>
                <a:buFontTx/>
                <a:buNone/>
                <a:defRPr/>
              </a:pPr>
              <a:t>6</a:t>
            </a:fld>
            <a:endParaRPr lang="en-US" dirty="0">
              <a:solidFill>
                <a:srgbClr val="788591"/>
              </a:solidFill>
              <a:latin typeface="Lato"/>
            </a:endParaRPr>
          </a:p>
        </p:txBody>
      </p:sp>
      <p:sp>
        <p:nvSpPr>
          <p:cNvPr id="6" name="TextBox 5">
            <a:extLst>
              <a:ext uri="{FF2B5EF4-FFF2-40B4-BE49-F238E27FC236}">
                <a16:creationId xmlns:a16="http://schemas.microsoft.com/office/drawing/2014/main" id="{76AA38C5-474E-639D-B1A9-6FBD87480847}"/>
              </a:ext>
            </a:extLst>
          </p:cNvPr>
          <p:cNvSpPr txBox="1"/>
          <p:nvPr/>
        </p:nvSpPr>
        <p:spPr>
          <a:xfrm>
            <a:off x="518304" y="6546004"/>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spTree>
    <p:extLst>
      <p:ext uri="{BB962C8B-B14F-4D97-AF65-F5344CB8AC3E}">
        <p14:creationId xmlns:p14="http://schemas.microsoft.com/office/powerpoint/2010/main" val="2084526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0F2A-E0AB-4A72-1515-0B391F5D64EA}"/>
              </a:ext>
            </a:extLst>
          </p:cNvPr>
          <p:cNvSpPr>
            <a:spLocks noGrp="1"/>
          </p:cNvSpPr>
          <p:nvPr>
            <p:ph type="title" idx="4294967295"/>
          </p:nvPr>
        </p:nvSpPr>
        <p:spPr>
          <a:xfrm>
            <a:off x="376421" y="308937"/>
            <a:ext cx="10750550" cy="1325562"/>
          </a:xfrm>
          <a:prstGeom prst="rect">
            <a:avLst/>
          </a:prstGeom>
        </p:spPr>
        <p:txBody>
          <a:bodyPr>
            <a:normAutofit/>
          </a:bodyPr>
          <a:lstStyle/>
          <a:p>
            <a:r>
              <a:rPr lang="en-US" sz="4000" dirty="0">
                <a:solidFill>
                  <a:schemeClr val="bg2"/>
                </a:solidFill>
                <a:latin typeface="Lato Heavy" panose="020F0502020204030203" pitchFamily="34" charset="0"/>
                <a:ea typeface="Lato Heavy" panose="020F0502020204030203" pitchFamily="34" charset="0"/>
                <a:cs typeface="Lato Heavy" panose="020F0502020204030203" pitchFamily="34" charset="0"/>
              </a:rPr>
              <a:t>Tariff Mitigation Strategies</a:t>
            </a:r>
            <a:endParaRPr lang="en-US" sz="4000" b="1" dirty="0">
              <a:solidFill>
                <a:schemeClr val="bg2"/>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Content Placeholder 2">
            <a:extLst>
              <a:ext uri="{FF2B5EF4-FFF2-40B4-BE49-F238E27FC236}">
                <a16:creationId xmlns:a16="http://schemas.microsoft.com/office/drawing/2014/main" id="{A5BA379E-367D-34B9-5528-A12F61357F9B}"/>
              </a:ext>
            </a:extLst>
          </p:cNvPr>
          <p:cNvSpPr>
            <a:spLocks noGrp="1"/>
          </p:cNvSpPr>
          <p:nvPr>
            <p:ph idx="4294967295"/>
          </p:nvPr>
        </p:nvSpPr>
        <p:spPr>
          <a:xfrm>
            <a:off x="539400" y="1376363"/>
            <a:ext cx="5327650" cy="4424362"/>
          </a:xfrm>
          <a:prstGeom prst="rect">
            <a:avLst/>
          </a:prstGeom>
        </p:spPr>
        <p:txBody>
          <a:bodyPr vert="horz" lIns="91440" tIns="45720" rIns="91440" bIns="45720" rtlCol="0" anchor="t">
            <a:noAutofit/>
          </a:bodyPr>
          <a:lstStyle/>
          <a:p>
            <a:pPr marL="342900" indent="-342900">
              <a:buClr>
                <a:schemeClr val="accent1"/>
              </a:buClr>
              <a:buFont typeface="Arial" panose="020B0604020202020204" pitchFamily="34" charset="0"/>
              <a:buChar char="•"/>
            </a:pPr>
            <a:r>
              <a:rPr lang="en-US" sz="1800" b="1" dirty="0">
                <a:solidFill>
                  <a:schemeClr val="accent1"/>
                </a:solidFill>
                <a:latin typeface="Lato"/>
                <a:ea typeface="Lato"/>
                <a:cs typeface="Lato"/>
              </a:rPr>
              <a:t>Tariff Code Review:</a:t>
            </a:r>
            <a:r>
              <a:rPr lang="en-US" sz="1800" dirty="0">
                <a:solidFill>
                  <a:schemeClr val="tx1"/>
                </a:solidFill>
                <a:latin typeface="Lato"/>
                <a:ea typeface="Lato"/>
                <a:cs typeface="Lato"/>
              </a:rPr>
              <a:t>  </a:t>
            </a:r>
            <a:r>
              <a:rPr lang="en-US" sz="1800" dirty="0">
                <a:solidFill>
                  <a:schemeClr val="tx1">
                    <a:lumMod val="75000"/>
                  </a:schemeClr>
                </a:solidFill>
                <a:latin typeface="Lato"/>
                <a:ea typeface="Lato"/>
                <a:cs typeface="Lato"/>
              </a:rPr>
              <a:t>Identifying any alternative codes with lower duty rates</a:t>
            </a:r>
            <a:endParaRPr lang="en-US" sz="1800"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endParaRPr>
          </a:p>
          <a:p>
            <a:pPr marL="342900" indent="-342900">
              <a:buClr>
                <a:schemeClr val="accent1"/>
              </a:buClr>
              <a:buFont typeface="Arial" panose="020B0604020202020204" pitchFamily="34" charset="0"/>
              <a:buChar char="•"/>
            </a:pPr>
            <a:r>
              <a:rPr lang="en-US" sz="1800" b="1" dirty="0">
                <a:solidFill>
                  <a:schemeClr val="accent1"/>
                </a:solidFill>
                <a:latin typeface="Lato"/>
                <a:ea typeface="Lato"/>
                <a:cs typeface="Lato"/>
              </a:rPr>
              <a:t>Tariff Engineering:</a:t>
            </a:r>
            <a:r>
              <a:rPr lang="en-US" sz="1800" b="1" dirty="0">
                <a:solidFill>
                  <a:schemeClr val="tx1"/>
                </a:solidFill>
                <a:latin typeface="Lato"/>
                <a:ea typeface="Lato"/>
                <a:cs typeface="Lato"/>
              </a:rPr>
              <a:t>  </a:t>
            </a:r>
            <a:r>
              <a:rPr lang="en-US" sz="1800" dirty="0">
                <a:solidFill>
                  <a:schemeClr val="tx1">
                    <a:lumMod val="75000"/>
                  </a:schemeClr>
                </a:solidFill>
                <a:latin typeface="Lato"/>
                <a:ea typeface="Lato"/>
                <a:cs typeface="Lato"/>
              </a:rPr>
              <a:t>Identifying the product specifications that result in the classification with the lowest duty rate</a:t>
            </a:r>
            <a:endParaRPr lang="en-US" sz="1800"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endParaRPr>
          </a:p>
          <a:p>
            <a:pPr marL="342900" indent="-342900">
              <a:buClr>
                <a:schemeClr val="accent1"/>
              </a:buClr>
              <a:buFont typeface="Arial" panose="020B0604020202020204" pitchFamily="34" charset="0"/>
              <a:buChar char="•"/>
            </a:pPr>
            <a:r>
              <a:rPr lang="en-US" sz="1800" b="1" dirty="0">
                <a:solidFill>
                  <a:schemeClr val="accent1"/>
                </a:solidFill>
                <a:latin typeface="Lato"/>
                <a:ea typeface="Lato"/>
                <a:cs typeface="Lato"/>
              </a:rPr>
              <a:t>Product Flow / Alternative Sourcing:</a:t>
            </a:r>
            <a:r>
              <a:rPr lang="en-US" sz="1800" dirty="0">
                <a:solidFill>
                  <a:schemeClr val="tx1"/>
                </a:solidFill>
                <a:latin typeface="Lato"/>
                <a:ea typeface="Lato"/>
                <a:cs typeface="Lato"/>
              </a:rPr>
              <a:t>  </a:t>
            </a:r>
            <a:r>
              <a:rPr lang="en-US" sz="1800" dirty="0">
                <a:solidFill>
                  <a:schemeClr val="tx1">
                    <a:lumMod val="75000"/>
                  </a:schemeClr>
                </a:solidFill>
                <a:latin typeface="Lato"/>
                <a:ea typeface="Lato"/>
                <a:cs typeface="Lato"/>
              </a:rPr>
              <a:t>Determining the optimal sourcing option based on the country of origin and tariff classification, resulting in the lowest duty cost</a:t>
            </a:r>
            <a:endParaRPr lang="en-US" sz="1800" dirty="0">
              <a:solidFill>
                <a:schemeClr val="tx1">
                  <a:lumMod val="75000"/>
                </a:schemeClr>
              </a:solidFill>
              <a:latin typeface="Lato" panose="020F0502020204030203" pitchFamily="34" charset="0"/>
              <a:ea typeface="Lato" panose="020F0502020204030203" pitchFamily="34" charset="0"/>
              <a:cs typeface="Lato" panose="020F0502020204030203" pitchFamily="34" charset="0"/>
            </a:endParaRPr>
          </a:p>
          <a:p>
            <a:pPr marL="342900" indent="-342900">
              <a:buClr>
                <a:schemeClr val="accent1"/>
              </a:buClr>
              <a:buFont typeface="Arial" panose="020B0604020202020204" pitchFamily="34" charset="0"/>
              <a:buChar char="•"/>
            </a:pPr>
            <a:r>
              <a:rPr lang="en-US" sz="1800" b="1" dirty="0">
                <a:solidFill>
                  <a:schemeClr val="accent1"/>
                </a:solidFill>
                <a:latin typeface="Lato"/>
                <a:ea typeface="Lato"/>
                <a:cs typeface="Lato"/>
              </a:rPr>
              <a:t>Free Trade Agreement Review:</a:t>
            </a:r>
            <a:r>
              <a:rPr lang="en-US" sz="1800" b="1" dirty="0">
                <a:solidFill>
                  <a:schemeClr val="tx1"/>
                </a:solidFill>
                <a:latin typeface="Lato"/>
                <a:ea typeface="Lato"/>
                <a:cs typeface="Lato"/>
              </a:rPr>
              <a:t>  </a:t>
            </a:r>
            <a:r>
              <a:rPr lang="en-US" sz="1800" dirty="0">
                <a:solidFill>
                  <a:schemeClr val="tx1">
                    <a:lumMod val="75000"/>
                  </a:schemeClr>
                </a:solidFill>
                <a:latin typeface="Lato"/>
                <a:ea typeface="Lato"/>
                <a:cs typeface="Lato"/>
              </a:rPr>
              <a:t>Analyzing whether goods from specific countries are eligible for duty-free entry</a:t>
            </a:r>
          </a:p>
          <a:p>
            <a:pPr marL="342900" indent="-342900">
              <a:buClr>
                <a:schemeClr val="accent1"/>
              </a:buClr>
              <a:buFont typeface="Arial" panose="020B0604020202020204" pitchFamily="34" charset="0"/>
              <a:buChar char="•"/>
            </a:pPr>
            <a:endParaRPr lang="en-US"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Content Placeholder 2">
            <a:extLst>
              <a:ext uri="{FF2B5EF4-FFF2-40B4-BE49-F238E27FC236}">
                <a16:creationId xmlns:a16="http://schemas.microsoft.com/office/drawing/2014/main" id="{FE91A135-55EE-7497-5AD3-335851F87B02}"/>
              </a:ext>
            </a:extLst>
          </p:cNvPr>
          <p:cNvSpPr txBox="1">
            <a:spLocks/>
          </p:cNvSpPr>
          <p:nvPr/>
        </p:nvSpPr>
        <p:spPr>
          <a:xfrm>
            <a:off x="6324952" y="1231190"/>
            <a:ext cx="5200299" cy="4714707"/>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1200"/>
              </a:spcAft>
              <a:buClr>
                <a:srgbClr val="000000"/>
              </a:buClr>
              <a:buFont typeface="Arial"/>
              <a:buNone/>
              <a:defRPr sz="2000" b="0" i="0" u="none" strike="noStrike" cap="none">
                <a:solidFill>
                  <a:srgbClr val="F47920"/>
                </a:solidFill>
                <a:latin typeface="Work Sans Medium" pitchFamily="2" charset="77"/>
                <a:ea typeface="Arial"/>
                <a:cs typeface="Arial"/>
                <a:sym typeface="Arial"/>
              </a:defRPr>
            </a:lvl1pPr>
            <a:lvl2pPr marL="236538" marR="0" lvl="1" indent="-225425" algn="l" rtl="0">
              <a:lnSpc>
                <a:spcPct val="100000"/>
              </a:lnSpc>
              <a:spcBef>
                <a:spcPts val="0"/>
              </a:spcBef>
              <a:spcAft>
                <a:spcPts val="1200"/>
              </a:spcAft>
              <a:buClr>
                <a:srgbClr val="F47920"/>
              </a:buClr>
              <a:buFont typeface="Arial"/>
              <a:tabLst/>
              <a:defRPr sz="1800" b="0" i="0" u="none" strike="noStrike" cap="none">
                <a:solidFill>
                  <a:schemeClr val="tx1">
                    <a:lumMod val="75000"/>
                    <a:lumOff val="25000"/>
                  </a:schemeClr>
                </a:solidFill>
                <a:latin typeface="Work Sans" pitchFamily="2" charset="77"/>
                <a:ea typeface="Arial"/>
                <a:cs typeface="Arial"/>
                <a:sym typeface="Arial"/>
              </a:defRPr>
            </a:lvl2pPr>
            <a:lvl3pPr marL="460375" marR="0" lvl="2" indent="-174625" algn="l" rtl="0">
              <a:lnSpc>
                <a:spcPct val="100000"/>
              </a:lnSpc>
              <a:spcBef>
                <a:spcPts val="0"/>
              </a:spcBef>
              <a:spcAft>
                <a:spcPts val="1200"/>
              </a:spcAft>
              <a:buClr>
                <a:srgbClr val="F47920"/>
              </a:buClr>
              <a:buFont typeface="Courier New" panose="02070309020205020404" pitchFamily="49" charset="0"/>
              <a:buChar char="o"/>
              <a:tabLst/>
              <a:defRPr sz="1600" b="0" i="0" u="none" strike="noStrike" cap="none">
                <a:solidFill>
                  <a:schemeClr val="tx1">
                    <a:lumMod val="65000"/>
                    <a:lumOff val="35000"/>
                  </a:schemeClr>
                </a:solidFill>
                <a:latin typeface="Work Sans" pitchFamily="2" charset="77"/>
                <a:ea typeface="Arial"/>
                <a:cs typeface="Arial"/>
                <a:sym typeface="Arial"/>
              </a:defRPr>
            </a:lvl3pPr>
            <a:lvl4pPr marL="635000" marR="0" lvl="3" indent="-174625" algn="l" rtl="0">
              <a:lnSpc>
                <a:spcPct val="100000"/>
              </a:lnSpc>
              <a:spcBef>
                <a:spcPts val="0"/>
              </a:spcBef>
              <a:spcAft>
                <a:spcPts val="1200"/>
              </a:spcAft>
              <a:buClr>
                <a:srgbClr val="000000"/>
              </a:buClr>
              <a:buFont typeface="Arial"/>
              <a:tabLst/>
              <a:defRPr sz="1400" b="0" i="0" u="none" strike="noStrike" cap="none">
                <a:solidFill>
                  <a:schemeClr val="tx1">
                    <a:lumMod val="75000"/>
                    <a:lumOff val="25000"/>
                  </a:schemeClr>
                </a:solidFill>
                <a:latin typeface="Work Sans" pitchFamily="2" charset="77"/>
                <a:ea typeface="Arial"/>
                <a:cs typeface="Arial"/>
                <a:sym typeface="Arial"/>
              </a:defRPr>
            </a:lvl4pPr>
            <a:lvl5pPr marL="808038" marR="0" lvl="4" indent="-173038" algn="l" rtl="0">
              <a:lnSpc>
                <a:spcPct val="100000"/>
              </a:lnSpc>
              <a:spcBef>
                <a:spcPts val="0"/>
              </a:spcBef>
              <a:spcAft>
                <a:spcPts val="1200"/>
              </a:spcAft>
              <a:buClr>
                <a:srgbClr val="000000"/>
              </a:buClr>
              <a:buFont typeface="Arial"/>
              <a:tabLst/>
              <a:defRPr sz="1400" b="0" i="0" u="none" strike="noStrike" cap="none">
                <a:solidFill>
                  <a:schemeClr val="tx1">
                    <a:lumMod val="75000"/>
                    <a:lumOff val="25000"/>
                  </a:schemeClr>
                </a:solidFill>
                <a:latin typeface="Work Sans"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1200"/>
              </a:spcAft>
              <a:buClr>
                <a:srgbClr val="F3792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37920"/>
                </a:solidFill>
                <a:effectLst/>
                <a:uLnTx/>
                <a:uFillTx/>
                <a:latin typeface="Lato"/>
                <a:ea typeface="Lato"/>
                <a:cs typeface="Lato"/>
                <a:sym typeface="Arial"/>
              </a:rPr>
              <a:t>“First Sale Rule”:</a:t>
            </a:r>
            <a:r>
              <a:rPr kumimoji="0" lang="en-US" sz="1800" b="1" i="0" u="none" strike="noStrike" kern="0" cap="none" spc="0" normalizeH="0" baseline="0" noProof="0" dirty="0">
                <a:ln>
                  <a:noFill/>
                </a:ln>
                <a:solidFill>
                  <a:schemeClr val="tx1"/>
                </a:solidFill>
                <a:effectLst/>
                <a:uLnTx/>
                <a:uFillTx/>
                <a:latin typeface="Lato"/>
                <a:ea typeface="Lato"/>
                <a:cs typeface="Lato"/>
                <a:sym typeface="Arial"/>
              </a:rPr>
              <a:t>  </a:t>
            </a:r>
            <a:r>
              <a:rPr kumimoji="0" lang="en-US" sz="1800" b="0" i="0" u="none" strike="noStrike" kern="0" cap="none" spc="0" normalizeH="0" baseline="0" noProof="0" dirty="0">
                <a:ln>
                  <a:noFill/>
                </a:ln>
                <a:solidFill>
                  <a:schemeClr val="tx1">
                    <a:lumMod val="75000"/>
                  </a:schemeClr>
                </a:solidFill>
                <a:effectLst/>
                <a:uLnTx/>
                <a:uFillTx/>
                <a:latin typeface="Lato"/>
                <a:ea typeface="Lato"/>
                <a:cs typeface="Lato"/>
                <a:sym typeface="Arial"/>
              </a:rPr>
              <a:t>Using manufacturer’s price (factory price) when there are multi-tier transactions for imports</a:t>
            </a:r>
            <a:endParaRPr kumimoji="0" lang="en-US" sz="1800" b="1" i="0" u="none" strike="noStrike" kern="0" cap="none" spc="0" normalizeH="0" baseline="0" noProof="0" dirty="0">
              <a:ln>
                <a:noFill/>
              </a:ln>
              <a:solidFill>
                <a:schemeClr val="tx1">
                  <a:lumMod val="75000"/>
                </a:schemeClr>
              </a:solidFill>
              <a:effectLst/>
              <a:uLnTx/>
              <a:uFillTx/>
              <a:latin typeface="Lato"/>
              <a:ea typeface="Lato"/>
              <a:cs typeface="Lato"/>
              <a:sym typeface="Arial"/>
            </a:endParaRPr>
          </a:p>
          <a:p>
            <a:pPr marL="342900" marR="0" lvl="0" indent="-342900" algn="l" defTabSz="914400" rtl="0" eaLnBrk="1" fontAlgn="auto" latinLnBrk="0" hangingPunct="1">
              <a:lnSpc>
                <a:spcPct val="100000"/>
              </a:lnSpc>
              <a:spcBef>
                <a:spcPts val="0"/>
              </a:spcBef>
              <a:spcAft>
                <a:spcPts val="1200"/>
              </a:spcAft>
              <a:buClr>
                <a:srgbClr val="F3792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37920"/>
                </a:solidFill>
                <a:effectLst/>
                <a:uLnTx/>
                <a:uFillTx/>
                <a:latin typeface="Lato"/>
                <a:ea typeface="Lato"/>
                <a:cs typeface="Lato"/>
                <a:sym typeface="Arial"/>
              </a:rPr>
              <a:t>Duty Drawback:</a:t>
            </a:r>
            <a:r>
              <a:rPr kumimoji="0" lang="en-US" sz="1800" b="1" i="0" u="none" strike="noStrike" kern="0" cap="none" spc="0" normalizeH="0" baseline="0" noProof="0" dirty="0">
                <a:ln>
                  <a:noFill/>
                </a:ln>
                <a:solidFill>
                  <a:schemeClr val="tx1"/>
                </a:solidFill>
                <a:effectLst/>
                <a:uLnTx/>
                <a:uFillTx/>
                <a:latin typeface="Lato"/>
                <a:ea typeface="Lato"/>
                <a:cs typeface="Lato"/>
                <a:sym typeface="Arial"/>
              </a:rPr>
              <a:t>  </a:t>
            </a:r>
            <a:r>
              <a:rPr kumimoji="0" lang="en-US" sz="1800" b="0" i="0" u="none" strike="noStrike" kern="0" cap="none" spc="0" normalizeH="0" baseline="0" noProof="0" dirty="0">
                <a:ln>
                  <a:noFill/>
                </a:ln>
                <a:solidFill>
                  <a:schemeClr val="tx1">
                    <a:lumMod val="75000"/>
                  </a:schemeClr>
                </a:solidFill>
                <a:effectLst/>
                <a:uLnTx/>
                <a:uFillTx/>
                <a:latin typeface="Lato"/>
                <a:ea typeface="Lato"/>
                <a:cs typeface="Lato"/>
                <a:sym typeface="Arial"/>
              </a:rPr>
              <a:t>Refunding import duties paid on components, raw materials or finished articles that are exported</a:t>
            </a:r>
            <a:endParaRPr kumimoji="0" lang="en-US" sz="1800" b="0" i="0" u="none" strike="noStrike" kern="0" cap="none" spc="0" normalizeH="0" baseline="0" noProof="0" dirty="0">
              <a:ln>
                <a:noFill/>
              </a:ln>
              <a:solidFill>
                <a:schemeClr val="tx1">
                  <a:lumMod val="75000"/>
                </a:schemeClr>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342900" marR="0" lvl="0" indent="-342900" algn="l" defTabSz="914400" rtl="0" eaLnBrk="1" fontAlgn="auto" latinLnBrk="0" hangingPunct="1">
              <a:lnSpc>
                <a:spcPct val="100000"/>
              </a:lnSpc>
              <a:spcBef>
                <a:spcPts val="0"/>
              </a:spcBef>
              <a:spcAft>
                <a:spcPts val="1200"/>
              </a:spcAft>
              <a:buClr>
                <a:srgbClr val="F3792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37920"/>
                </a:solidFill>
                <a:effectLst/>
                <a:uLnTx/>
                <a:uFillTx/>
                <a:latin typeface="Lato"/>
                <a:ea typeface="Lato"/>
                <a:cs typeface="Lato"/>
                <a:sym typeface="Arial"/>
              </a:rPr>
              <a:t>Duty Exemptions:</a:t>
            </a:r>
            <a:r>
              <a:rPr kumimoji="0" lang="en-US" sz="1800" b="1" i="0" u="none" strike="noStrike" kern="0" cap="none" spc="0" normalizeH="0" baseline="0" noProof="0" dirty="0">
                <a:ln>
                  <a:noFill/>
                </a:ln>
                <a:solidFill>
                  <a:schemeClr val="tx1"/>
                </a:solidFill>
                <a:effectLst/>
                <a:uLnTx/>
                <a:uFillTx/>
                <a:latin typeface="Lato"/>
                <a:ea typeface="Lato"/>
                <a:cs typeface="Lato"/>
                <a:sym typeface="Arial"/>
              </a:rPr>
              <a:t>  </a:t>
            </a:r>
            <a:r>
              <a:rPr kumimoji="0" lang="en-US" sz="1800" b="0" i="0" u="none" strike="noStrike" kern="0" cap="none" spc="0" normalizeH="0" baseline="0" noProof="0" dirty="0">
                <a:ln>
                  <a:noFill/>
                </a:ln>
                <a:solidFill>
                  <a:schemeClr val="tx1">
                    <a:lumMod val="75000"/>
                  </a:schemeClr>
                </a:solidFill>
                <a:effectLst/>
                <a:uLnTx/>
                <a:uFillTx/>
                <a:latin typeface="Lato"/>
                <a:ea typeface="Lato"/>
                <a:cs typeface="Lato"/>
                <a:sym typeface="Arial"/>
              </a:rPr>
              <a:t>Obtaining exclusions/exemptions from special tariffs or normal duties</a:t>
            </a:r>
            <a:endParaRPr kumimoji="0" lang="en-US" sz="1800" b="1" i="0" u="none" strike="noStrike" kern="0" cap="none" spc="0" normalizeH="0" baseline="0" noProof="0" dirty="0">
              <a:ln>
                <a:noFill/>
              </a:ln>
              <a:solidFill>
                <a:schemeClr val="tx1">
                  <a:lumMod val="75000"/>
                </a:schemeClr>
              </a:solidFill>
              <a:effectLst/>
              <a:uLnTx/>
              <a:uFillTx/>
              <a:latin typeface="Lato"/>
              <a:ea typeface="Lato"/>
              <a:cs typeface="Lato"/>
              <a:sym typeface="Arial"/>
            </a:endParaRPr>
          </a:p>
          <a:p>
            <a:pPr marL="342900" marR="0" lvl="0" indent="-342900" algn="l" defTabSz="914400" rtl="0" eaLnBrk="1" fontAlgn="auto" latinLnBrk="0" hangingPunct="1">
              <a:lnSpc>
                <a:spcPct val="100000"/>
              </a:lnSpc>
              <a:spcBef>
                <a:spcPts val="0"/>
              </a:spcBef>
              <a:spcAft>
                <a:spcPts val="1200"/>
              </a:spcAft>
              <a:buClr>
                <a:srgbClr val="F3792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37920"/>
                </a:solidFill>
                <a:effectLst/>
                <a:uLnTx/>
                <a:uFillTx/>
                <a:latin typeface="Lato"/>
                <a:ea typeface="Lato"/>
                <a:cs typeface="Lato"/>
                <a:sym typeface="Arial"/>
              </a:rPr>
              <a:t>Customs Valuation Cost Unbundling Review:</a:t>
            </a:r>
            <a:r>
              <a:rPr kumimoji="0" lang="en-US" sz="1800" b="1" i="0" u="none" strike="noStrike" kern="0" cap="none" spc="0" normalizeH="0" baseline="0" noProof="0" dirty="0">
                <a:ln>
                  <a:noFill/>
                </a:ln>
                <a:solidFill>
                  <a:schemeClr val="tx1"/>
                </a:solidFill>
                <a:effectLst/>
                <a:uLnTx/>
                <a:uFillTx/>
                <a:latin typeface="Lato"/>
                <a:ea typeface="Lato"/>
                <a:cs typeface="Lato"/>
                <a:sym typeface="Arial"/>
              </a:rPr>
              <a:t>  </a:t>
            </a:r>
            <a:r>
              <a:rPr kumimoji="0" lang="en-US" sz="1800" b="0" i="0" u="none" strike="noStrike" kern="0" cap="none" spc="0" normalizeH="0" baseline="0" noProof="0" dirty="0">
                <a:ln>
                  <a:noFill/>
                </a:ln>
                <a:solidFill>
                  <a:schemeClr val="tx1">
                    <a:lumMod val="75000"/>
                  </a:schemeClr>
                </a:solidFill>
                <a:effectLst/>
                <a:uLnTx/>
                <a:uFillTx/>
                <a:latin typeface="Lato"/>
                <a:ea typeface="Lato"/>
                <a:cs typeface="Lato"/>
                <a:sym typeface="Arial"/>
              </a:rPr>
              <a:t>Identifying any non-dutiable costs or methods to reduce customs value</a:t>
            </a:r>
          </a:p>
          <a:p>
            <a:pPr marL="342900" marR="0" lvl="0" indent="-342900" algn="l" defTabSz="914400" rtl="0" eaLnBrk="1" fontAlgn="auto" latinLnBrk="0" hangingPunct="1">
              <a:lnSpc>
                <a:spcPct val="100000"/>
              </a:lnSpc>
              <a:spcBef>
                <a:spcPts val="0"/>
              </a:spcBef>
              <a:spcAft>
                <a:spcPts val="1200"/>
              </a:spcAft>
              <a:buClr>
                <a:srgbClr val="F37920"/>
              </a:buClr>
              <a:buSzTx/>
              <a:buFont typeface="Arial" panose="020B0604020202020204" pitchFamily="34" charset="0"/>
              <a:buChar char="•"/>
              <a:tabLst/>
              <a:defRPr/>
            </a:pPr>
            <a:r>
              <a:rPr kumimoji="0" lang="en-US" sz="1800" b="1" i="0" u="none" strike="noStrike" kern="0" cap="none" spc="0" normalizeH="0" baseline="0" noProof="0" dirty="0">
                <a:ln>
                  <a:noFill/>
                </a:ln>
                <a:solidFill>
                  <a:srgbClr val="F37920"/>
                </a:solidFill>
                <a:effectLst/>
                <a:uLnTx/>
                <a:uFillTx/>
                <a:latin typeface="Lato"/>
                <a:ea typeface="Lato"/>
                <a:cs typeface="Lato"/>
                <a:sym typeface="Arial"/>
              </a:rPr>
              <a:t>Reevaluate Transfer Pricing</a:t>
            </a:r>
            <a:r>
              <a:rPr kumimoji="0" lang="en-US" sz="1800" b="1" i="0" u="none" strike="noStrike" kern="0" cap="none" spc="0" normalizeH="0" baseline="0" noProof="0" dirty="0">
                <a:ln>
                  <a:noFill/>
                </a:ln>
                <a:solidFill>
                  <a:schemeClr val="accent1"/>
                </a:solidFill>
                <a:effectLst/>
                <a:uLnTx/>
                <a:uFillTx/>
                <a:latin typeface="Lato"/>
                <a:ea typeface="Lato"/>
                <a:cs typeface="Lato"/>
                <a:sym typeface="Arial"/>
              </a:rPr>
              <a:t>:</a:t>
            </a:r>
            <a:r>
              <a:rPr kumimoji="0" lang="en-US" sz="1800" b="1" i="0" u="none" strike="noStrike" kern="0" cap="none" spc="0" normalizeH="0" baseline="0" noProof="0" dirty="0">
                <a:ln>
                  <a:noFill/>
                </a:ln>
                <a:solidFill>
                  <a:schemeClr val="tx1"/>
                </a:solidFill>
                <a:effectLst/>
                <a:uLnTx/>
                <a:uFillTx/>
                <a:latin typeface="Lato"/>
                <a:ea typeface="Lato"/>
                <a:cs typeface="Lato"/>
                <a:sym typeface="Arial"/>
              </a:rPr>
              <a:t> </a:t>
            </a:r>
            <a:r>
              <a:rPr kumimoji="0" lang="en-US" sz="1800" b="0" i="0" u="none" strike="noStrike" kern="0" cap="none" spc="0" normalizeH="0" baseline="0" noProof="0" dirty="0">
                <a:ln>
                  <a:noFill/>
                </a:ln>
                <a:solidFill>
                  <a:schemeClr val="tx1">
                    <a:lumMod val="75000"/>
                  </a:schemeClr>
                </a:solidFill>
                <a:effectLst/>
                <a:uLnTx/>
                <a:uFillTx/>
                <a:latin typeface="Lato"/>
                <a:ea typeface="Lato"/>
                <a:cs typeface="Lato"/>
                <a:sym typeface="Arial"/>
              </a:rPr>
              <a:t>Reviewing current intercompany policies possibly driving import price</a:t>
            </a:r>
          </a:p>
        </p:txBody>
      </p:sp>
      <p:sp>
        <p:nvSpPr>
          <p:cNvPr id="6" name="Slide Number Placeholder 1">
            <a:extLst>
              <a:ext uri="{FF2B5EF4-FFF2-40B4-BE49-F238E27FC236}">
                <a16:creationId xmlns:a16="http://schemas.microsoft.com/office/drawing/2014/main" id="{2B525D6A-35C0-9BB5-F603-5347987E815B}"/>
              </a:ext>
            </a:extLst>
          </p:cNvPr>
          <p:cNvSpPr txBox="1">
            <a:spLocks/>
          </p:cNvSpPr>
          <p:nvPr/>
        </p:nvSpPr>
        <p:spPr>
          <a:xfrm>
            <a:off x="64217" y="6484188"/>
            <a:ext cx="357207" cy="365126"/>
          </a:xfrm>
          <a:prstGeom prst="ellipse">
            <a:avLst/>
          </a:prstGeom>
          <a:noFill/>
          <a:ln>
            <a:noFill/>
          </a:ln>
        </p:spPr>
        <p:txBody>
          <a:bodyPr vert="horz" lIns="0" tIns="0" rIns="0" bIns="0" rtlCol="0" anchor="ctr"/>
          <a:lstStyle>
            <a:defPPr marR="0" lvl="0" algn="l" rtl="0">
              <a:lnSpc>
                <a:spcPct val="100000"/>
              </a:lnSpc>
              <a:spcBef>
                <a:spcPts val="0"/>
              </a:spcBef>
              <a:spcAft>
                <a:spcPts val="0"/>
              </a:spcAft>
              <a:defRPr lang="en-US"/>
            </a:defPPr>
            <a:lvl1pPr marL="0" marR="0" lvl="0" algn="ctr" defTabSz="914400" rtl="0" eaLnBrk="1" latinLnBrk="0" hangingPunct="1">
              <a:lnSpc>
                <a:spcPct val="100000"/>
              </a:lnSpc>
              <a:spcBef>
                <a:spcPts val="0"/>
              </a:spcBef>
              <a:spcAft>
                <a:spcPts val="0"/>
              </a:spcAft>
              <a:buClr>
                <a:srgbClr val="000000"/>
              </a:buClr>
              <a:buFont typeface="Arial"/>
              <a:defRPr sz="10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buClrTx/>
              <a:buFontTx/>
              <a:buNone/>
              <a:defRPr/>
            </a:pPr>
            <a:fld id="{8C499CF0-C8E2-4E59-9052-1B24C1960F75}" type="slidenum">
              <a:rPr lang="en-US" smtClean="0">
                <a:solidFill>
                  <a:srgbClr val="788591"/>
                </a:solidFill>
                <a:latin typeface="Lato"/>
              </a:rPr>
              <a:pPr>
                <a:buClrTx/>
                <a:buFontTx/>
                <a:buNone/>
                <a:defRPr/>
              </a:pPr>
              <a:t>7</a:t>
            </a:fld>
            <a:endParaRPr lang="en-US" dirty="0">
              <a:solidFill>
                <a:srgbClr val="788591"/>
              </a:solidFill>
              <a:latin typeface="Lato"/>
            </a:endParaRPr>
          </a:p>
        </p:txBody>
      </p:sp>
      <p:sp>
        <p:nvSpPr>
          <p:cNvPr id="7" name="TextBox 6">
            <a:extLst>
              <a:ext uri="{FF2B5EF4-FFF2-40B4-BE49-F238E27FC236}">
                <a16:creationId xmlns:a16="http://schemas.microsoft.com/office/drawing/2014/main" id="{A882178F-EFE6-F472-5A0C-F8D95E4794AB}"/>
              </a:ext>
            </a:extLst>
          </p:cNvPr>
          <p:cNvSpPr txBox="1"/>
          <p:nvPr/>
        </p:nvSpPr>
        <p:spPr>
          <a:xfrm>
            <a:off x="518304" y="6546004"/>
            <a:ext cx="5238935" cy="230832"/>
          </a:xfrm>
          <a:prstGeom prst="rect">
            <a:avLst/>
          </a:prstGeom>
          <a:noFill/>
        </p:spPr>
        <p:txBody>
          <a:bodyPr wrap="square">
            <a:spAutoFit/>
          </a:bodyPr>
          <a:lstStyle/>
          <a:p>
            <a:r>
              <a:rPr lang="en-US" sz="900" dirty="0">
                <a:solidFill>
                  <a:schemeClr val="tx1"/>
                </a:solidFill>
              </a:rPr>
              <a:t>NOT</a:t>
            </a:r>
            <a:r>
              <a:rPr lang="ko-KR" altLang="en-US" sz="900" dirty="0">
                <a:solidFill>
                  <a:schemeClr val="tx1"/>
                </a:solidFill>
              </a:rPr>
              <a:t> </a:t>
            </a:r>
            <a:r>
              <a:rPr lang="en-US" altLang="ko-KR" sz="900" dirty="0">
                <a:solidFill>
                  <a:schemeClr val="tx1"/>
                </a:solidFill>
              </a:rPr>
              <a:t>FOR</a:t>
            </a:r>
            <a:r>
              <a:rPr lang="ko-KR" altLang="en-US" sz="900" dirty="0">
                <a:solidFill>
                  <a:schemeClr val="tx1"/>
                </a:solidFill>
              </a:rPr>
              <a:t> </a:t>
            </a:r>
            <a:r>
              <a:rPr lang="en-US" altLang="ko-KR" sz="900" dirty="0">
                <a:solidFill>
                  <a:schemeClr val="tx1"/>
                </a:solidFill>
              </a:rPr>
              <a:t>DISTRIBUTION – </a:t>
            </a:r>
            <a:r>
              <a:rPr lang="en-US" sz="900" dirty="0">
                <a:solidFill>
                  <a:schemeClr val="tx1"/>
                </a:solidFill>
              </a:rPr>
              <a:t>Aprio Advisory Group, LLC</a:t>
            </a:r>
          </a:p>
        </p:txBody>
      </p:sp>
    </p:spTree>
    <p:extLst>
      <p:ext uri="{BB962C8B-B14F-4D97-AF65-F5344CB8AC3E}">
        <p14:creationId xmlns:p14="http://schemas.microsoft.com/office/powerpoint/2010/main" val="339508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FB5E4-FC34-9A2E-0B37-A4E74117AE73}"/>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F7141D-7698-02D4-34D3-5925F87B2A53}"/>
              </a:ext>
            </a:extLst>
          </p:cNvPr>
          <p:cNvSpPr>
            <a:spLocks noGrp="1"/>
          </p:cNvSpPr>
          <p:nvPr/>
        </p:nvSpPr>
        <p:spPr>
          <a:xfrm>
            <a:off x="543232" y="854093"/>
            <a:ext cx="7165258" cy="5320565"/>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sz="2000" b="1" i="0" kern="1200">
                <a:solidFill>
                  <a:srgbClr val="F47920"/>
                </a:solidFill>
                <a:latin typeface="+mn-lt"/>
                <a:ea typeface="+mj-ea"/>
                <a:cs typeface="+mj-cs"/>
              </a:defRPr>
            </a:lvl1pPr>
            <a:lvl2pPr marL="236538" indent="-225425" algn="l" defTabSz="914400" rtl="0" eaLnBrk="1" latinLnBrk="0" hangingPunct="1">
              <a:lnSpc>
                <a:spcPct val="90000"/>
              </a:lnSpc>
              <a:spcBef>
                <a:spcPts val="0"/>
              </a:spcBef>
              <a:spcAft>
                <a:spcPts val="1200"/>
              </a:spcAft>
              <a:buClr>
                <a:srgbClr val="F47920"/>
              </a:buClr>
              <a:buFont typeface="Arial" panose="020B0604020202020204" pitchFamily="34" charset="0"/>
              <a:buChar char="•"/>
              <a:tabLst/>
              <a:defRPr sz="2400" b="0" i="0" kern="1200">
                <a:solidFill>
                  <a:schemeClr val="tx1"/>
                </a:solidFill>
                <a:latin typeface="+mn-lt"/>
                <a:ea typeface="+mj-ea"/>
                <a:cs typeface="+mj-cs"/>
              </a:defRPr>
            </a:lvl2pPr>
            <a:lvl3pPr marL="460375" indent="-174625" algn="l" defTabSz="914400" rtl="0" eaLnBrk="1" latinLnBrk="0" hangingPunct="1">
              <a:lnSpc>
                <a:spcPct val="90000"/>
              </a:lnSpc>
              <a:spcBef>
                <a:spcPts val="0"/>
              </a:spcBef>
              <a:spcAft>
                <a:spcPts val="1200"/>
              </a:spcAft>
              <a:buClr>
                <a:srgbClr val="F47920"/>
              </a:buClr>
              <a:buFont typeface="Courier New" panose="02070309020205020404" pitchFamily="49" charset="0"/>
              <a:buChar char="o"/>
              <a:tabLst/>
              <a:defRPr sz="2000" b="0" i="0" kern="1200">
                <a:solidFill>
                  <a:schemeClr val="tx1"/>
                </a:solidFill>
                <a:latin typeface="+mn-lt"/>
                <a:ea typeface="+mj-ea"/>
                <a:cs typeface="+mj-cs"/>
              </a:defRPr>
            </a:lvl3pPr>
            <a:lvl4pPr marL="635000" indent="-174625" algn="l" defTabSz="914400" rtl="0" eaLnBrk="1" latinLnBrk="0" hangingPunct="1">
              <a:lnSpc>
                <a:spcPct val="90000"/>
              </a:lnSpc>
              <a:spcBef>
                <a:spcPts val="0"/>
              </a:spcBef>
              <a:spcAft>
                <a:spcPts val="1200"/>
              </a:spcAft>
              <a:buFont typeface="Arial" panose="020B0604020202020204" pitchFamily="34" charset="0"/>
              <a:buChar char="•"/>
              <a:tabLst/>
              <a:defRPr sz="1800" b="0" i="0" kern="1200">
                <a:solidFill>
                  <a:schemeClr val="tx1"/>
                </a:solidFill>
                <a:latin typeface="+mn-lt"/>
                <a:ea typeface="+mj-ea"/>
                <a:cs typeface="+mj-cs"/>
              </a:defRPr>
            </a:lvl4pPr>
            <a:lvl5pPr marL="808038" indent="-173038" algn="l" defTabSz="914400" rtl="0" eaLnBrk="1" latinLnBrk="0" hangingPunct="1">
              <a:lnSpc>
                <a:spcPct val="90000"/>
              </a:lnSpc>
              <a:spcBef>
                <a:spcPts val="0"/>
              </a:spcBef>
              <a:spcAft>
                <a:spcPts val="1200"/>
              </a:spcAft>
              <a:buFont typeface="Arial" panose="020B0604020202020204" pitchFamily="34" charset="0"/>
              <a:buChar char="•"/>
              <a:tabLst/>
              <a:defRPr sz="1800" b="0" i="0" kern="1200">
                <a:solidFill>
                  <a:schemeClr val="tx1"/>
                </a:solidFill>
                <a:latin typeface="+mn-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marR="0" lvl="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2B3034"/>
                </a:solidFill>
                <a:effectLst/>
                <a:uLnTx/>
                <a:uFillTx/>
                <a:latin typeface="Lato"/>
                <a:ea typeface="+mj-ea"/>
                <a:cs typeface="+mj-cs"/>
              </a:rPr>
              <a:t>Jay Cho</a:t>
            </a:r>
          </a:p>
          <a:p>
            <a:pPr marL="0" marR="0" lvl="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B3034"/>
                </a:solidFill>
                <a:effectLst/>
                <a:uLnTx/>
                <a:uFillTx/>
                <a:latin typeface="Lato"/>
                <a:ea typeface="+mj-ea"/>
                <a:cs typeface="+mj-cs"/>
              </a:rPr>
              <a:t>Customs &amp; Tariff</a:t>
            </a:r>
            <a:r>
              <a:rPr lang="en-US" sz="1600" dirty="0">
                <a:solidFill>
                  <a:srgbClr val="2B3034"/>
                </a:solidFill>
                <a:latin typeface="Lato"/>
              </a:rPr>
              <a:t> | Managing</a:t>
            </a:r>
            <a:r>
              <a:rPr kumimoji="0" lang="en-US" sz="1600" b="1" i="0" u="none" strike="noStrike" kern="1200" cap="none" spc="0" normalizeH="0" baseline="0" noProof="0" dirty="0">
                <a:ln>
                  <a:noFill/>
                </a:ln>
                <a:solidFill>
                  <a:srgbClr val="2B3034"/>
                </a:solidFill>
                <a:effectLst/>
                <a:uLnTx/>
                <a:uFillTx/>
                <a:latin typeface="Lato"/>
                <a:ea typeface="+mj-ea"/>
                <a:cs typeface="+mj-cs"/>
              </a:rPr>
              <a:t> Director, International</a:t>
            </a:r>
          </a:p>
          <a:p>
            <a:pPr marL="0" marR="0" lvl="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lumMod val="75000"/>
                  </a:schemeClr>
                </a:solidFill>
                <a:effectLst/>
                <a:uLnTx/>
                <a:uFillTx/>
                <a:latin typeface="Lato" panose="020F0502020204030203" pitchFamily="34" charset="0"/>
                <a:ea typeface="+mj-ea"/>
                <a:cs typeface="+mj-cs"/>
              </a:rPr>
              <a:t>Jay Cho is an international trade consultant and a lawyer by training who helps multinational companies better navigate import and export complexities. His clients include C-level executives, tax directors and procurement/purchasing managers of companies that engage in international trade and source tangible goods from overseas, such as raw materials, intermediate products, parts, components, chemicals or finished goods. He serves both international and domestic organizations across a wide range of industries, including manufacturing, machinery, distribution, life sciences, automotive, aerospace, e-commerce and consumer products.</a:t>
            </a:r>
          </a:p>
          <a:p>
            <a:pPr marL="0" marR="0" lvl="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lumMod val="75000"/>
                  </a:schemeClr>
                </a:solidFill>
                <a:effectLst/>
                <a:uLnTx/>
                <a:uFillTx/>
                <a:latin typeface="Lato" panose="020F0502020204030203" pitchFamily="34" charset="0"/>
                <a:ea typeface="+mj-ea"/>
                <a:cs typeface="+mj-cs"/>
              </a:rPr>
              <a:t>In addition to helping his clients navigate US import/export requirements, Jay also designs duty-saving strategies and provides compliance risk management. With a decade of experience on both the consulting and legal sides of international trade, he is well-positioned to offer guidance on many different customs enforcement matters, including customs inquiries, verification requests, audits, investigations and penalty cases.</a:t>
            </a:r>
          </a:p>
          <a:p>
            <a:pPr marL="0" marR="0" lvl="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lumMod val="75000"/>
                  </a:schemeClr>
                </a:solidFill>
                <a:effectLst/>
                <a:uLnTx/>
                <a:uFillTx/>
                <a:latin typeface="Lato" panose="020F0502020204030203" pitchFamily="34" charset="0"/>
                <a:ea typeface="+mj-ea"/>
                <a:cs typeface="+mj-cs"/>
              </a:rPr>
              <a:t>Jay earned his Juris Doctor (J.D.) and transactional law certificate from the Emory University School of Law and has been admitted to the New York State Bar. He also received a Bachelor of Arts (B.A.)</a:t>
            </a:r>
          </a:p>
        </p:txBody>
      </p:sp>
      <p:pic>
        <p:nvPicPr>
          <p:cNvPr id="2" name="Picture Placeholder 13">
            <a:extLst>
              <a:ext uri="{FF2B5EF4-FFF2-40B4-BE49-F238E27FC236}">
                <a16:creationId xmlns:a16="http://schemas.microsoft.com/office/drawing/2014/main" id="{1EA82FA1-83BA-D857-D70A-15FCE37B1DC2}"/>
              </a:ext>
            </a:extLst>
          </p:cNvPr>
          <p:cNvPicPr>
            <a:picLocks noChangeAspect="1"/>
          </p:cNvPicPr>
          <p:nvPr/>
        </p:nvPicPr>
        <p:blipFill>
          <a:blip r:embed="rId3"/>
          <a:srcRect l="30629" t="8696" r="29989" b="32230"/>
          <a:stretch/>
        </p:blipFill>
        <p:spPr>
          <a:xfrm>
            <a:off x="7967863" y="1696302"/>
            <a:ext cx="3465396" cy="3465396"/>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ln>
            <a:solidFill>
              <a:schemeClr val="tx1"/>
            </a:solidFill>
          </a:ln>
        </p:spPr>
      </p:pic>
      <p:sp>
        <p:nvSpPr>
          <p:cNvPr id="4" name="Slide Number Placeholder 9">
            <a:extLst>
              <a:ext uri="{FF2B5EF4-FFF2-40B4-BE49-F238E27FC236}">
                <a16:creationId xmlns:a16="http://schemas.microsoft.com/office/drawing/2014/main" id="{8BAD0342-0B4E-7E76-4BF9-4FAACEE99804}"/>
              </a:ext>
            </a:extLst>
          </p:cNvPr>
          <p:cNvSpPr txBox="1">
            <a:spLocks/>
          </p:cNvSpPr>
          <p:nvPr/>
        </p:nvSpPr>
        <p:spPr>
          <a:xfrm>
            <a:off x="0" y="6492874"/>
            <a:ext cx="555215" cy="365126"/>
          </a:xfrm>
          <a:prstGeom prst="ellipse">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499CF0-C8E2-4E59-9052-1B24C1960F75}" type="slidenum">
              <a:rPr lang="en-US" sz="1100" smtClean="0">
                <a:solidFill>
                  <a:schemeClr val="accent2"/>
                </a:solidFill>
              </a:rPr>
              <a:pPr/>
              <a:t>8</a:t>
            </a:fld>
            <a:endParaRPr lang="en-US" sz="1100" dirty="0">
              <a:solidFill>
                <a:schemeClr val="accent2"/>
              </a:solidFill>
            </a:endParaRPr>
          </a:p>
        </p:txBody>
      </p:sp>
    </p:spTree>
    <p:extLst>
      <p:ext uri="{BB962C8B-B14F-4D97-AF65-F5344CB8AC3E}">
        <p14:creationId xmlns:p14="http://schemas.microsoft.com/office/powerpoint/2010/main" val="3214446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1">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40">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o-Simple-Template" id="{097EB6A2-3F8F-034C-B242-A5FBDA1B6EA8}" vid="{3EDC99F6-01FE-CC46-B9E7-8D0240D961F0}"/>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2934</TotalTime>
  <Words>1313</Words>
  <Application>Microsoft Office PowerPoint</Application>
  <PresentationFormat>Widescreen</PresentationFormat>
  <Paragraphs>96</Paragraphs>
  <Slides>8</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Lato Heavy</vt:lpstr>
      <vt:lpstr>Courier New</vt:lpstr>
      <vt:lpstr>Aptos</vt:lpstr>
      <vt:lpstr>-apple-system</vt:lpstr>
      <vt:lpstr>Arial</vt:lpstr>
      <vt:lpstr>Lato</vt:lpstr>
      <vt:lpstr>Calibri</vt:lpstr>
      <vt:lpstr>Lato Black</vt:lpstr>
      <vt:lpstr>Google Sans</vt:lpstr>
      <vt:lpstr>Office Theme</vt:lpstr>
      <vt:lpstr>3_Office Theme</vt:lpstr>
      <vt:lpstr>Recent Development in U.S. Customs and Tariff Policies</vt:lpstr>
      <vt:lpstr>PowerPoint Presentation</vt:lpstr>
      <vt:lpstr>PowerPoint Presentation</vt:lpstr>
      <vt:lpstr>US Customs &amp; Border Protection / Statistics</vt:lpstr>
      <vt:lpstr>PowerPoint Presentation</vt:lpstr>
      <vt:lpstr>PowerPoint Presentation</vt:lpstr>
      <vt:lpstr>Tariff Mitigation Strategies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INFORMATION</dc:title>
  <dc:creator>Ralph DelPilar</dc:creator>
  <cp:lastModifiedBy>Jay Cho</cp:lastModifiedBy>
  <cp:revision>45</cp:revision>
  <dcterms:modified xsi:type="dcterms:W3CDTF">2025-09-09T02:43:55Z</dcterms:modified>
</cp:coreProperties>
</file>